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86" r:id="rId7"/>
    <p:sldId id="261" r:id="rId8"/>
    <p:sldId id="262" r:id="rId9"/>
    <p:sldId id="263" r:id="rId10"/>
    <p:sldId id="271" r:id="rId11"/>
    <p:sldId id="274" r:id="rId12"/>
    <p:sldId id="281" r:id="rId13"/>
    <p:sldId id="275" r:id="rId14"/>
    <p:sldId id="270" r:id="rId15"/>
    <p:sldId id="283" r:id="rId16"/>
    <p:sldId id="287" r:id="rId17"/>
    <p:sldId id="280" r:id="rId18"/>
    <p:sldId id="273" r:id="rId19"/>
    <p:sldId id="276" r:id="rId20"/>
    <p:sldId id="277" r:id="rId21"/>
    <p:sldId id="278" r:id="rId22"/>
    <p:sldId id="279" r:id="rId23"/>
    <p:sldId id="284" r:id="rId24"/>
    <p:sldId id="269" r:id="rId25"/>
    <p:sldId id="272" r:id="rId26"/>
    <p:sldId id="288" r:id="rId27"/>
    <p:sldId id="285" r:id="rId2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888"/>
    <a:srgbClr val="FF1111"/>
    <a:srgbClr val="FFFF99"/>
    <a:srgbClr val="FFFF66"/>
    <a:srgbClr val="B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5" autoAdjust="0"/>
    <p:restoredTop sz="94622" autoAdjust="0"/>
  </p:normalViewPr>
  <p:slideViewPr>
    <p:cSldViewPr>
      <p:cViewPr varScale="1">
        <p:scale>
          <a:sx n="96" d="100"/>
          <a:sy n="96" d="100"/>
        </p:scale>
        <p:origin x="-33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it-IT"/>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A0D1B66-795F-48A2-B9A9-84E270FFFB6F}" type="datetimeFigureOut">
              <a:rPr lang="it-IT"/>
              <a:pPr>
                <a:defRPr/>
              </a:pPr>
              <a:t>26/02/2013</a:t>
            </a:fld>
            <a:endParaRPr lang="it-IT"/>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it-IT"/>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D289F0F-7056-49A5-A8C8-D758E9DABA16}"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noTextEdit="1"/>
          </p:cNvSpPr>
          <p:nvPr>
            <p:ph type="sldImg"/>
          </p:nvPr>
        </p:nvSpPr>
        <p:spPr>
          <a:ln/>
        </p:spPr>
      </p:sp>
      <p:sp>
        <p:nvSpPr>
          <p:cNvPr id="32770" name="Segnaposto note 2"/>
          <p:cNvSpPr>
            <a:spLocks noGrp="1"/>
          </p:cNvSpPr>
          <p:nvPr>
            <p:ph type="body" idx="1"/>
          </p:nvPr>
        </p:nvSpPr>
        <p:spPr>
          <a:noFill/>
          <a:ln/>
        </p:spPr>
        <p:txBody>
          <a:bodyPr/>
          <a:lstStyle/>
          <a:p>
            <a:pPr defTabSz="457200" eaLnBrk="1" hangingPunct="1"/>
            <a:r>
              <a:rPr lang="it-IT" smtClean="0">
                <a:solidFill>
                  <a:srgbClr val="000090"/>
                </a:solidFill>
              </a:rPr>
              <a:t>DISFUNZIONE DELLA CATENA RESPIRATORIA MITOCONDRIALE</a:t>
            </a:r>
          </a:p>
          <a:p>
            <a:pPr defTabSz="457200" eaLnBrk="1" hangingPunct="1"/>
            <a:endParaRPr lang="it-IT" smtClean="0">
              <a:solidFill>
                <a:srgbClr val="000090"/>
              </a:solidFill>
            </a:endParaRPr>
          </a:p>
          <a:p>
            <a:pPr defTabSz="457200" eaLnBrk="1" hangingPunct="1"/>
            <a:endParaRPr lang="it-IT" smtClean="0">
              <a:solidFill>
                <a:srgbClr val="000090"/>
              </a:solidFill>
            </a:endParaRPr>
          </a:p>
          <a:p>
            <a:pPr defTabSz="457200" eaLnBrk="1" hangingPunct="1"/>
            <a:r>
              <a:rPr lang="it-IT" smtClean="0">
                <a:solidFill>
                  <a:srgbClr val="000090"/>
                </a:solidFill>
              </a:rPr>
              <a:t>PREVALENZA 11.5: 100.000 (CIRCA 1: 8500) CON VARIABILITA’ GEOGRAFICA</a:t>
            </a:r>
          </a:p>
          <a:p>
            <a:pPr defTabSz="457200" eaLnBrk="1" hangingPunct="1"/>
            <a:endParaRPr lang="it-IT" smtClean="0">
              <a:solidFill>
                <a:srgbClr val="000090"/>
              </a:solidFill>
            </a:endParaRPr>
          </a:p>
          <a:p>
            <a:pPr defTabSz="457200" eaLnBrk="1" hangingPunct="1"/>
            <a:endParaRPr lang="it-IT" smtClean="0">
              <a:solidFill>
                <a:srgbClr val="000090"/>
              </a:solidFill>
            </a:endParaRPr>
          </a:p>
          <a:p>
            <a:pPr defTabSz="457200" eaLnBrk="1" hangingPunct="1"/>
            <a:r>
              <a:rPr lang="it-IT" smtClean="0">
                <a:solidFill>
                  <a:srgbClr val="000090"/>
                </a:solidFill>
              </a:rPr>
              <a:t>MUTAZIONI mtDNA o DNA NUCLEARE</a:t>
            </a:r>
          </a:p>
          <a:p>
            <a:pPr defTabSz="457200" eaLnBrk="1" hangingPunct="1"/>
            <a:endParaRPr lang="it-IT" smtClean="0">
              <a:solidFill>
                <a:srgbClr val="000090"/>
              </a:solidFill>
            </a:endParaRPr>
          </a:p>
          <a:p>
            <a:pPr defTabSz="457200" eaLnBrk="1" hangingPunct="1"/>
            <a:endParaRPr lang="it-IT" smtClean="0">
              <a:solidFill>
                <a:srgbClr val="000090"/>
              </a:solidFill>
            </a:endParaRPr>
          </a:p>
          <a:p>
            <a:pPr defTabSz="457200" eaLnBrk="1" hangingPunct="1"/>
            <a:r>
              <a:rPr lang="it-IT" smtClean="0">
                <a:solidFill>
                  <a:srgbClr val="000090"/>
                </a:solidFill>
              </a:rPr>
              <a:t>FENOTIPO ESTREMAMENTE VARIABILE</a:t>
            </a:r>
          </a:p>
          <a:p>
            <a:pPr defTabSz="457200" eaLnBrk="1" hangingPunct="1"/>
            <a:endParaRPr lang="it-IT" smtClean="0"/>
          </a:p>
        </p:txBody>
      </p:sp>
      <p:sp>
        <p:nvSpPr>
          <p:cNvPr id="32771"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FDF86ED-6A2A-44DF-AA91-01E683F4926F}" type="slidenum">
              <a:rPr lang="it-IT" sz="1200">
                <a:ea typeface="MS PGothic" pitchFamily="34" charset="-128"/>
              </a:rPr>
              <a:pPr algn="r"/>
              <a:t>15</a:t>
            </a:fld>
            <a:endParaRPr lang="it-IT" sz="120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279CDC1-22FF-4F67-9A01-8CDF290B71EC}" type="datetimeFigureOut">
              <a:rPr lang="it-IT"/>
              <a:pPr>
                <a:defRPr/>
              </a:pPr>
              <a:t>26/02/2013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13580F1-5FE1-4FC0-85B0-4A8707D3FD3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6AC5BB2-9C9F-4109-A371-002460A56830}" type="datetimeFigureOut">
              <a:rPr lang="it-IT"/>
              <a:pPr>
                <a:defRPr/>
              </a:pPr>
              <a:t>26/02/2013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7BEBF1B-05AF-4E02-AF47-A5D2B0B7898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E7C8819-0780-4422-B0C3-88A253096A0B}" type="datetimeFigureOut">
              <a:rPr lang="it-IT"/>
              <a:pPr>
                <a:defRPr/>
              </a:pPr>
              <a:t>26/02/2013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7B201D8-8AEB-4593-9A78-44B0A7592A1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57283CB7-FE43-496B-A344-2E3EA54B458E}" type="datetimeFigureOut">
              <a:rPr lang="it-IT"/>
              <a:pPr>
                <a:defRPr/>
              </a:pPr>
              <a:t>26/02/2013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0859E7B-443A-4E08-98E7-F332381DF19A}"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Segnaposto data 3"/>
          <p:cNvSpPr>
            <a:spLocks noGrp="1"/>
          </p:cNvSpPr>
          <p:nvPr>
            <p:ph type="dt" sz="half" idx="10"/>
          </p:nvPr>
        </p:nvSpPr>
        <p:spPr/>
        <p:txBody>
          <a:bodyPr/>
          <a:lstStyle>
            <a:lvl1pPr>
              <a:defRPr/>
            </a:lvl1pPr>
          </a:lstStyle>
          <a:p>
            <a:pPr>
              <a:defRPr/>
            </a:pPr>
            <a:fld id="{58EEEDD5-38E6-4865-91AB-E299CD76A54D}" type="datetimeFigureOut">
              <a:rPr lang="it-IT"/>
              <a:pPr>
                <a:defRPr/>
              </a:pPr>
              <a:t>26/02/2013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B2286F5-A113-4A0B-816C-2F2D0A2A8066}"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3"/>
          <p:cNvSpPr>
            <a:spLocks noGrp="1"/>
          </p:cNvSpPr>
          <p:nvPr>
            <p:ph type="dt" sz="half" idx="10"/>
          </p:nvPr>
        </p:nvSpPr>
        <p:spPr/>
        <p:txBody>
          <a:bodyPr/>
          <a:lstStyle>
            <a:lvl1pPr>
              <a:defRPr/>
            </a:lvl1pPr>
          </a:lstStyle>
          <a:p>
            <a:pPr>
              <a:defRPr/>
            </a:pPr>
            <a:fld id="{1510F6E8-4E79-4730-BE47-EFBDAD5C430B}" type="datetimeFigureOut">
              <a:rPr lang="it-IT"/>
              <a:pPr>
                <a:defRPr/>
              </a:pPr>
              <a:t>26/02/2013</a:t>
            </a:fld>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3EC98CA5-4C72-4ECF-92E1-C365E111147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5E6F266-A225-44CF-B3EB-D7713A6E5094}" type="datetimeFigureOut">
              <a:rPr lang="it-IT"/>
              <a:pPr>
                <a:defRPr/>
              </a:pPr>
              <a:t>26/02/2013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978AB6D-E248-45AD-8ECB-7AE70D06B3E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520D9FF-636F-4B75-A9B8-FB9000B669F1}" type="datetimeFigureOut">
              <a:rPr lang="it-IT"/>
              <a:pPr>
                <a:defRPr/>
              </a:pPr>
              <a:t>26/02/2013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0B6F9D-4084-4BC6-9948-6AF43B5D7E9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4BB1148-FF19-443B-949E-453598D9FA6C}" type="datetimeFigureOut">
              <a:rPr lang="it-IT"/>
              <a:pPr>
                <a:defRPr/>
              </a:pPr>
              <a:t>26/02/2013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00D7136-2C24-4952-A15C-0FE8F2FD201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5B6C469-B2B7-47E6-A811-111731143815}" type="datetimeFigureOut">
              <a:rPr lang="it-IT"/>
              <a:pPr>
                <a:defRPr/>
              </a:pPr>
              <a:t>26/02/2013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0F1C39F-4B75-4600-A100-562A8D9F35E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56497151-1FE6-47F2-A02D-E5741E66B6DE}" type="datetimeFigureOut">
              <a:rPr lang="it-IT"/>
              <a:pPr>
                <a:defRPr/>
              </a:pPr>
              <a:t>26/02/2013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092B406-3E36-49B0-BB91-20FAA459412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5487679-4554-4C56-B883-8A81E81DBDFD}" type="datetimeFigureOut">
              <a:rPr lang="it-IT"/>
              <a:pPr>
                <a:defRPr/>
              </a:pPr>
              <a:t>26/02/2013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138CFE8-5D1B-46BC-A8BF-59593E277F8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ECE3787-4A7D-4DB1-9945-FA69C16F1DD0}" type="datetimeFigureOut">
              <a:rPr lang="it-IT"/>
              <a:pPr>
                <a:defRPr/>
              </a:pPr>
              <a:t>26/02/2013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ACBC9BF-220D-4E0C-86FD-25507E34EF0D}"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1BCD1F8-209A-4090-8834-7A49C2C464F4}" type="datetimeFigureOut">
              <a:rPr lang="it-IT"/>
              <a:pPr>
                <a:defRPr/>
              </a:pPr>
              <a:t>26/02/2013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75C574F-ABD1-44F9-923E-DDA0404F702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45BE90-8EEC-4EDF-938C-67CAFC4239B3}" type="datetimeFigureOut">
              <a:rPr lang="it-IT"/>
              <a:pPr>
                <a:defRPr/>
              </a:pPr>
              <a:t>26/02/2013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1364CC-9FFB-4878-A26C-5D11DD6E12D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ctrTitle"/>
          </p:nvPr>
        </p:nvSpPr>
        <p:spPr>
          <a:xfrm>
            <a:off x="1692275" y="3213100"/>
            <a:ext cx="5903913" cy="792163"/>
          </a:xfrm>
        </p:spPr>
        <p:txBody>
          <a:bodyPr/>
          <a:lstStyle/>
          <a:p>
            <a:pPr eaLnBrk="1" hangingPunct="1"/>
            <a:r>
              <a:rPr lang="it-IT" sz="2400" smtClean="0"/>
              <a:t>Casi clinici del mercoledì</a:t>
            </a:r>
          </a:p>
        </p:txBody>
      </p:sp>
      <p:sp>
        <p:nvSpPr>
          <p:cNvPr id="17410" name="Sottotitolo 2"/>
          <p:cNvSpPr>
            <a:spLocks noGrp="1"/>
          </p:cNvSpPr>
          <p:nvPr>
            <p:ph type="subTitle" idx="1"/>
          </p:nvPr>
        </p:nvSpPr>
        <p:spPr>
          <a:xfrm>
            <a:off x="250825" y="5373688"/>
            <a:ext cx="3960813" cy="1008062"/>
          </a:xfrm>
        </p:spPr>
        <p:txBody>
          <a:bodyPr/>
          <a:lstStyle/>
          <a:p>
            <a:pPr eaLnBrk="1" hangingPunct="1"/>
            <a:r>
              <a:rPr lang="it-IT" sz="2800" b="1" smtClean="0">
                <a:solidFill>
                  <a:schemeClr val="tx1"/>
                </a:solidFill>
              </a:rPr>
              <a:t>Tutor</a:t>
            </a:r>
          </a:p>
          <a:p>
            <a:pPr algn="l" eaLnBrk="1" hangingPunct="1"/>
            <a:r>
              <a:rPr lang="it-IT" sz="2400" smtClean="0">
                <a:solidFill>
                  <a:schemeClr val="tx1"/>
                </a:solidFill>
              </a:rPr>
              <a:t>       Dott. N. Brunetti-Pierri</a:t>
            </a:r>
          </a:p>
        </p:txBody>
      </p:sp>
      <p:sp>
        <p:nvSpPr>
          <p:cNvPr id="17411" name="Sottotitolo 2"/>
          <p:cNvSpPr txBox="1">
            <a:spLocks/>
          </p:cNvSpPr>
          <p:nvPr/>
        </p:nvSpPr>
        <p:spPr bwMode="auto">
          <a:xfrm>
            <a:off x="4572000" y="5373688"/>
            <a:ext cx="4249738" cy="1223962"/>
          </a:xfrm>
          <a:prstGeom prst="rect">
            <a:avLst/>
          </a:prstGeom>
          <a:noFill/>
          <a:ln w="9525">
            <a:noFill/>
            <a:miter lim="800000"/>
            <a:headEnd/>
            <a:tailEnd/>
          </a:ln>
        </p:spPr>
        <p:txBody>
          <a:bodyPr/>
          <a:lstStyle/>
          <a:p>
            <a:pPr algn="ctr">
              <a:spcBef>
                <a:spcPct val="20000"/>
              </a:spcBef>
              <a:buFont typeface="Arial" charset="0"/>
              <a:buNone/>
            </a:pPr>
            <a:r>
              <a:rPr lang="it-IT" sz="2800" b="1">
                <a:latin typeface="Calibri" pitchFamily="34" charset="0"/>
              </a:rPr>
              <a:t>AIF</a:t>
            </a:r>
          </a:p>
          <a:p>
            <a:pPr>
              <a:spcBef>
                <a:spcPct val="20000"/>
              </a:spcBef>
              <a:buFont typeface="Arial" charset="0"/>
              <a:buNone/>
            </a:pPr>
            <a:r>
              <a:rPr lang="it-IT" sz="2800" b="1">
                <a:latin typeface="Calibri" pitchFamily="34" charset="0"/>
              </a:rPr>
              <a:t>        </a:t>
            </a:r>
            <a:r>
              <a:rPr lang="it-IT" sz="2400">
                <a:latin typeface="Calibri" pitchFamily="34" charset="0"/>
              </a:rPr>
              <a:t>Dott.ssa G. Cappuccio</a:t>
            </a:r>
          </a:p>
        </p:txBody>
      </p:sp>
      <p:sp>
        <p:nvSpPr>
          <p:cNvPr id="17412" name="Rectangle 5"/>
          <p:cNvSpPr>
            <a:spLocks noChangeArrowheads="1"/>
          </p:cNvSpPr>
          <p:nvPr/>
        </p:nvSpPr>
        <p:spPr bwMode="auto">
          <a:xfrm>
            <a:off x="1558925" y="342900"/>
            <a:ext cx="6640513" cy="457200"/>
          </a:xfrm>
          <a:prstGeom prst="rect">
            <a:avLst/>
          </a:prstGeom>
          <a:noFill/>
          <a:ln w="9525">
            <a:noFill/>
            <a:miter lim="800000"/>
            <a:headEnd/>
            <a:tailEnd/>
          </a:ln>
        </p:spPr>
        <p:txBody>
          <a:bodyPr wrap="none">
            <a:spAutoFit/>
          </a:bodyPr>
          <a:lstStyle/>
          <a:p>
            <a:r>
              <a:rPr lang="it-IT" sz="2400" b="1">
                <a:solidFill>
                  <a:srgbClr val="B40000"/>
                </a:solidFill>
                <a:latin typeface="Calibri" pitchFamily="34" charset="0"/>
              </a:rPr>
              <a:t>UNIVERSITA’ DEGLI STUDI DI NAPOLI “FEDERICO II”</a:t>
            </a:r>
          </a:p>
        </p:txBody>
      </p:sp>
      <p:pic>
        <p:nvPicPr>
          <p:cNvPr id="17413" name="Picture 5" descr="logo%20fedsec"/>
          <p:cNvPicPr>
            <a:picLocks noChangeAspect="1" noChangeArrowheads="1"/>
          </p:cNvPicPr>
          <p:nvPr/>
        </p:nvPicPr>
        <p:blipFill>
          <a:blip r:embed="rId2"/>
          <a:srcRect/>
          <a:stretch>
            <a:fillRect/>
          </a:stretch>
        </p:blipFill>
        <p:spPr bwMode="auto">
          <a:xfrm>
            <a:off x="4067175" y="836613"/>
            <a:ext cx="1225550" cy="1193800"/>
          </a:xfrm>
          <a:prstGeom prst="rect">
            <a:avLst/>
          </a:prstGeom>
          <a:noFill/>
          <a:ln w="9525">
            <a:noFill/>
            <a:miter lim="800000"/>
            <a:headEnd/>
            <a:tailEnd/>
          </a:ln>
        </p:spPr>
      </p:pic>
      <p:sp>
        <p:nvSpPr>
          <p:cNvPr id="17414" name="Rettangolo 8"/>
          <p:cNvSpPr>
            <a:spLocks noChangeArrowheads="1"/>
          </p:cNvSpPr>
          <p:nvPr/>
        </p:nvSpPr>
        <p:spPr bwMode="auto">
          <a:xfrm>
            <a:off x="2273300" y="2205038"/>
            <a:ext cx="4933950" cy="822325"/>
          </a:xfrm>
          <a:prstGeom prst="rect">
            <a:avLst/>
          </a:prstGeom>
          <a:noFill/>
          <a:ln w="9525">
            <a:noFill/>
            <a:miter lim="800000"/>
            <a:headEnd/>
            <a:tailEnd/>
          </a:ln>
        </p:spPr>
        <p:txBody>
          <a:bodyPr wrap="none">
            <a:spAutoFit/>
          </a:bodyPr>
          <a:lstStyle/>
          <a:p>
            <a:pPr algn="ctr"/>
            <a:r>
              <a:rPr lang="it-IT" sz="2400" b="1">
                <a:solidFill>
                  <a:srgbClr val="B40000"/>
                </a:solidFill>
                <a:latin typeface="Calibri" pitchFamily="34" charset="0"/>
                <a:ea typeface="MS PGothic" pitchFamily="34" charset="-128"/>
              </a:rPr>
              <a:t>Facoltà di Medicina e Chirurgia</a:t>
            </a:r>
          </a:p>
          <a:p>
            <a:pPr algn="ctr"/>
            <a:r>
              <a:rPr lang="it-IT" sz="2400" b="1">
                <a:solidFill>
                  <a:srgbClr val="B40000"/>
                </a:solidFill>
                <a:latin typeface="Calibri" pitchFamily="34" charset="0"/>
                <a:ea typeface="MS PGothic" pitchFamily="34" charset="-128"/>
              </a:rPr>
              <a:t>Scuola di Specializzazione in Pediatria</a:t>
            </a:r>
          </a:p>
        </p:txBody>
      </p:sp>
      <p:sp>
        <p:nvSpPr>
          <p:cNvPr id="17415" name="Text Box 8"/>
          <p:cNvSpPr txBox="1">
            <a:spLocks noChangeArrowheads="1"/>
          </p:cNvSpPr>
          <p:nvPr/>
        </p:nvSpPr>
        <p:spPr bwMode="auto">
          <a:xfrm>
            <a:off x="1403350" y="4221163"/>
            <a:ext cx="6769100" cy="822325"/>
          </a:xfrm>
          <a:prstGeom prst="rect">
            <a:avLst/>
          </a:prstGeom>
          <a:noFill/>
          <a:ln w="9525">
            <a:noFill/>
            <a:miter lim="800000"/>
            <a:headEnd/>
            <a:tailEnd/>
          </a:ln>
        </p:spPr>
        <p:txBody>
          <a:bodyPr>
            <a:spAutoFit/>
          </a:bodyPr>
          <a:lstStyle/>
          <a:p>
            <a:pPr algn="ctr">
              <a:spcBef>
                <a:spcPct val="50000"/>
              </a:spcBef>
            </a:pPr>
            <a:r>
              <a:rPr lang="it-IT" sz="2400" i="1">
                <a:solidFill>
                  <a:schemeClr val="hlink"/>
                </a:solidFill>
                <a:latin typeface="Calibri" pitchFamily="34" charset="0"/>
              </a:rPr>
              <a:t>“Ipotonia, acidosi lattica, anemia ipocromica: sospetto di patologia mitocondriale?”</a:t>
            </a:r>
            <a:endParaRPr lang="it-IT" sz="2400">
              <a:solidFill>
                <a:schemeClr val="hlink"/>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68313" y="260350"/>
            <a:ext cx="8229600" cy="1143000"/>
          </a:xfrm>
        </p:spPr>
        <p:txBody>
          <a:bodyPr/>
          <a:lstStyle/>
          <a:p>
            <a:pPr eaLnBrk="1" hangingPunct="1"/>
            <a:r>
              <a:rPr lang="it-IT" sz="3200" smtClean="0">
                <a:solidFill>
                  <a:srgbClr val="B40000"/>
                </a:solidFill>
              </a:rPr>
              <a:t>Differential diagnosis of neuromuscolar disorders presenting in Newborns</a:t>
            </a:r>
          </a:p>
        </p:txBody>
      </p:sp>
      <p:pic>
        <p:nvPicPr>
          <p:cNvPr id="29700" name="Picture 4"/>
          <p:cNvPicPr>
            <a:picLocks noChangeAspect="1" noChangeArrowheads="1"/>
          </p:cNvPicPr>
          <p:nvPr/>
        </p:nvPicPr>
        <p:blipFill>
          <a:blip r:embed="rId2"/>
          <a:srcRect/>
          <a:stretch>
            <a:fillRect/>
          </a:stretch>
        </p:blipFill>
        <p:spPr bwMode="auto">
          <a:xfrm>
            <a:off x="468313" y="1628775"/>
            <a:ext cx="4248150" cy="1311275"/>
          </a:xfrm>
          <a:prstGeom prst="rect">
            <a:avLst/>
          </a:prstGeom>
          <a:noFill/>
          <a:ln w="9525">
            <a:noFill/>
            <a:miter lim="800000"/>
            <a:headEnd/>
            <a:tailEnd/>
          </a:ln>
        </p:spPr>
      </p:pic>
      <p:pic>
        <p:nvPicPr>
          <p:cNvPr id="29701" name="Picture 5"/>
          <p:cNvPicPr>
            <a:picLocks noChangeAspect="1" noChangeArrowheads="1"/>
          </p:cNvPicPr>
          <p:nvPr/>
        </p:nvPicPr>
        <p:blipFill>
          <a:blip r:embed="rId3"/>
          <a:srcRect/>
          <a:stretch>
            <a:fillRect/>
          </a:stretch>
        </p:blipFill>
        <p:spPr bwMode="auto">
          <a:xfrm>
            <a:off x="539750" y="2997200"/>
            <a:ext cx="4105275" cy="1258888"/>
          </a:xfrm>
          <a:prstGeom prst="rect">
            <a:avLst/>
          </a:prstGeom>
          <a:noFill/>
          <a:ln w="9525">
            <a:noFill/>
            <a:miter lim="800000"/>
            <a:headEnd/>
            <a:tailEnd/>
          </a:ln>
        </p:spPr>
      </p:pic>
      <p:pic>
        <p:nvPicPr>
          <p:cNvPr id="29702" name="Picture 6"/>
          <p:cNvPicPr>
            <a:picLocks noChangeAspect="1" noChangeArrowheads="1"/>
          </p:cNvPicPr>
          <p:nvPr/>
        </p:nvPicPr>
        <p:blipFill>
          <a:blip r:embed="rId4"/>
          <a:srcRect/>
          <a:stretch>
            <a:fillRect/>
          </a:stretch>
        </p:blipFill>
        <p:spPr bwMode="auto">
          <a:xfrm>
            <a:off x="4773613" y="1628775"/>
            <a:ext cx="4262437" cy="1263650"/>
          </a:xfrm>
          <a:prstGeom prst="rect">
            <a:avLst/>
          </a:prstGeom>
          <a:noFill/>
          <a:ln w="9525">
            <a:noFill/>
            <a:miter lim="800000"/>
            <a:headEnd/>
            <a:tailEnd/>
          </a:ln>
        </p:spPr>
      </p:pic>
      <p:pic>
        <p:nvPicPr>
          <p:cNvPr id="29703" name="Picture 7"/>
          <p:cNvPicPr>
            <a:picLocks noChangeAspect="1" noChangeArrowheads="1"/>
          </p:cNvPicPr>
          <p:nvPr/>
        </p:nvPicPr>
        <p:blipFill>
          <a:blip r:embed="rId5"/>
          <a:srcRect/>
          <a:stretch>
            <a:fillRect/>
          </a:stretch>
        </p:blipFill>
        <p:spPr bwMode="auto">
          <a:xfrm>
            <a:off x="4787900" y="2997200"/>
            <a:ext cx="4176713" cy="1192213"/>
          </a:xfrm>
          <a:prstGeom prst="rect">
            <a:avLst/>
          </a:prstGeom>
          <a:noFill/>
          <a:ln w="9525">
            <a:noFill/>
            <a:miter lim="800000"/>
            <a:headEnd/>
            <a:tailEnd/>
          </a:ln>
        </p:spPr>
      </p:pic>
      <p:pic>
        <p:nvPicPr>
          <p:cNvPr id="29704" name="Picture 8"/>
          <p:cNvPicPr>
            <a:picLocks noChangeAspect="1" noChangeArrowheads="1"/>
          </p:cNvPicPr>
          <p:nvPr/>
        </p:nvPicPr>
        <p:blipFill>
          <a:blip r:embed="rId6"/>
          <a:srcRect/>
          <a:stretch>
            <a:fillRect/>
          </a:stretch>
        </p:blipFill>
        <p:spPr bwMode="auto">
          <a:xfrm>
            <a:off x="4859338" y="4365625"/>
            <a:ext cx="4032250" cy="2290763"/>
          </a:xfrm>
          <a:prstGeom prst="rect">
            <a:avLst/>
          </a:prstGeom>
          <a:noFill/>
          <a:ln w="9525">
            <a:noFill/>
            <a:miter lim="800000"/>
            <a:headEnd/>
            <a:tailEnd/>
          </a:ln>
        </p:spPr>
      </p:pic>
      <p:sp>
        <p:nvSpPr>
          <p:cNvPr id="26631" name="Text Box 11"/>
          <p:cNvSpPr txBox="1">
            <a:spLocks noChangeArrowheads="1"/>
          </p:cNvSpPr>
          <p:nvPr/>
        </p:nvSpPr>
        <p:spPr bwMode="auto">
          <a:xfrm>
            <a:off x="179388" y="6640513"/>
            <a:ext cx="8713787" cy="244475"/>
          </a:xfrm>
          <a:prstGeom prst="rect">
            <a:avLst/>
          </a:prstGeom>
          <a:noFill/>
          <a:ln w="9525">
            <a:noFill/>
            <a:miter lim="800000"/>
            <a:headEnd/>
            <a:tailEnd/>
          </a:ln>
        </p:spPr>
        <p:txBody>
          <a:bodyPr>
            <a:spAutoFit/>
          </a:bodyPr>
          <a:lstStyle/>
          <a:p>
            <a:pPr>
              <a:spcBef>
                <a:spcPct val="50000"/>
              </a:spcBef>
            </a:pPr>
            <a:r>
              <a:rPr lang="it-IT" sz="1000" b="1" i="1"/>
              <a:t>The Floppy Infant : Evaluation of Hypotonia, </a:t>
            </a:r>
            <a:r>
              <a:rPr lang="it-IT" sz="1000" i="1"/>
              <a:t>Dawn E. Peredo and Mark C. Hannibal, Pediatrics in Review 2009</a:t>
            </a:r>
          </a:p>
        </p:txBody>
      </p:sp>
      <p:pic>
        <p:nvPicPr>
          <p:cNvPr id="26634" name="Picture 10"/>
          <p:cNvPicPr>
            <a:picLocks noChangeAspect="1" noChangeArrowheads="1"/>
          </p:cNvPicPr>
          <p:nvPr/>
        </p:nvPicPr>
        <p:blipFill>
          <a:blip r:embed="rId7"/>
          <a:srcRect/>
          <a:stretch>
            <a:fillRect/>
          </a:stretch>
        </p:blipFill>
        <p:spPr bwMode="auto">
          <a:xfrm>
            <a:off x="827088" y="4437063"/>
            <a:ext cx="3600450" cy="210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700"/>
                                        </p:tgtEl>
                                        <p:attrNameLst>
                                          <p:attrName>style.visibility</p:attrName>
                                        </p:attrNameLst>
                                      </p:cBhvr>
                                      <p:to>
                                        <p:strVal val="visible"/>
                                      </p:to>
                                    </p:set>
                                    <p:anim calcmode="lin" valueType="num">
                                      <p:cBhvr additive="base">
                                        <p:cTn id="11" dur="500" fill="hold"/>
                                        <p:tgtEl>
                                          <p:spTgt spid="29700"/>
                                        </p:tgtEl>
                                        <p:attrNameLst>
                                          <p:attrName>ppt_x</p:attrName>
                                        </p:attrNameLst>
                                      </p:cBhvr>
                                      <p:tavLst>
                                        <p:tav tm="0">
                                          <p:val>
                                            <p:strVal val="#ppt_x"/>
                                          </p:val>
                                        </p:tav>
                                        <p:tav tm="100000">
                                          <p:val>
                                            <p:strVal val="#ppt_x"/>
                                          </p:val>
                                        </p:tav>
                                      </p:tavLst>
                                    </p:anim>
                                    <p:anim calcmode="lin" valueType="num">
                                      <p:cBhvr additive="base">
                                        <p:cTn id="12"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702"/>
                                        </p:tgtEl>
                                        <p:attrNameLst>
                                          <p:attrName>style.visibility</p:attrName>
                                        </p:attrNameLst>
                                      </p:cBhvr>
                                      <p:to>
                                        <p:strVal val="visible"/>
                                      </p:to>
                                    </p:set>
                                    <p:anim calcmode="lin" valueType="num">
                                      <p:cBhvr additive="base">
                                        <p:cTn id="17" dur="500" fill="hold"/>
                                        <p:tgtEl>
                                          <p:spTgt spid="29702"/>
                                        </p:tgtEl>
                                        <p:attrNameLst>
                                          <p:attrName>ppt_x</p:attrName>
                                        </p:attrNameLst>
                                      </p:cBhvr>
                                      <p:tavLst>
                                        <p:tav tm="0">
                                          <p:val>
                                            <p:strVal val="#ppt_x"/>
                                          </p:val>
                                        </p:tav>
                                        <p:tav tm="100000">
                                          <p:val>
                                            <p:strVal val="#ppt_x"/>
                                          </p:val>
                                        </p:tav>
                                      </p:tavLst>
                                    </p:anim>
                                    <p:anim calcmode="lin" valueType="num">
                                      <p:cBhvr additive="base">
                                        <p:cTn id="18" dur="500" fill="hold"/>
                                        <p:tgtEl>
                                          <p:spTgt spid="2970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701"/>
                                        </p:tgtEl>
                                        <p:attrNameLst>
                                          <p:attrName>style.visibility</p:attrName>
                                        </p:attrNameLst>
                                      </p:cBhvr>
                                      <p:to>
                                        <p:strVal val="visible"/>
                                      </p:to>
                                    </p:set>
                                    <p:anim calcmode="lin" valueType="num">
                                      <p:cBhvr additive="base">
                                        <p:cTn id="21" dur="500" fill="hold"/>
                                        <p:tgtEl>
                                          <p:spTgt spid="29701"/>
                                        </p:tgtEl>
                                        <p:attrNameLst>
                                          <p:attrName>ppt_x</p:attrName>
                                        </p:attrNameLst>
                                      </p:cBhvr>
                                      <p:tavLst>
                                        <p:tav tm="0">
                                          <p:val>
                                            <p:strVal val="#ppt_x"/>
                                          </p:val>
                                        </p:tav>
                                        <p:tav tm="100000">
                                          <p:val>
                                            <p:strVal val="#ppt_x"/>
                                          </p:val>
                                        </p:tav>
                                      </p:tavLst>
                                    </p:anim>
                                    <p:anim calcmode="lin" valueType="num">
                                      <p:cBhvr additive="base">
                                        <p:cTn id="22"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703"/>
                                        </p:tgtEl>
                                        <p:attrNameLst>
                                          <p:attrName>style.visibility</p:attrName>
                                        </p:attrNameLst>
                                      </p:cBhvr>
                                      <p:to>
                                        <p:strVal val="visible"/>
                                      </p:to>
                                    </p:set>
                                    <p:anim calcmode="lin" valueType="num">
                                      <p:cBhvr additive="base">
                                        <p:cTn id="27" dur="500" fill="hold"/>
                                        <p:tgtEl>
                                          <p:spTgt spid="29703"/>
                                        </p:tgtEl>
                                        <p:attrNameLst>
                                          <p:attrName>ppt_x</p:attrName>
                                        </p:attrNameLst>
                                      </p:cBhvr>
                                      <p:tavLst>
                                        <p:tav tm="0">
                                          <p:val>
                                            <p:strVal val="#ppt_x"/>
                                          </p:val>
                                        </p:tav>
                                        <p:tav tm="100000">
                                          <p:val>
                                            <p:strVal val="#ppt_x"/>
                                          </p:val>
                                        </p:tav>
                                      </p:tavLst>
                                    </p:anim>
                                    <p:anim calcmode="lin" valueType="num">
                                      <p:cBhvr additive="base">
                                        <p:cTn id="28"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634"/>
                                        </p:tgtEl>
                                        <p:attrNameLst>
                                          <p:attrName>style.visibility</p:attrName>
                                        </p:attrNameLst>
                                      </p:cBhvr>
                                      <p:to>
                                        <p:strVal val="visible"/>
                                      </p:to>
                                    </p:set>
                                    <p:anim calcmode="lin" valueType="num">
                                      <p:cBhvr additive="base">
                                        <p:cTn id="33" dur="500" fill="hold"/>
                                        <p:tgtEl>
                                          <p:spTgt spid="26634"/>
                                        </p:tgtEl>
                                        <p:attrNameLst>
                                          <p:attrName>ppt_x</p:attrName>
                                        </p:attrNameLst>
                                      </p:cBhvr>
                                      <p:tavLst>
                                        <p:tav tm="0">
                                          <p:val>
                                            <p:strVal val="#ppt_x"/>
                                          </p:val>
                                        </p:tav>
                                        <p:tav tm="100000">
                                          <p:val>
                                            <p:strVal val="#ppt_x"/>
                                          </p:val>
                                        </p:tav>
                                      </p:tavLst>
                                    </p:anim>
                                    <p:anim calcmode="lin" valueType="num">
                                      <p:cBhvr additive="base">
                                        <p:cTn id="34"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9704"/>
                                        </p:tgtEl>
                                        <p:attrNameLst>
                                          <p:attrName>style.visibility</p:attrName>
                                        </p:attrNameLst>
                                      </p:cBhvr>
                                      <p:to>
                                        <p:strVal val="visible"/>
                                      </p:to>
                                    </p:set>
                                    <p:anim calcmode="lin" valueType="num">
                                      <p:cBhvr additive="base">
                                        <p:cTn id="39" dur="500" fill="hold"/>
                                        <p:tgtEl>
                                          <p:spTgt spid="29704"/>
                                        </p:tgtEl>
                                        <p:attrNameLst>
                                          <p:attrName>ppt_x</p:attrName>
                                        </p:attrNameLst>
                                      </p:cBhvr>
                                      <p:tavLst>
                                        <p:tav tm="0">
                                          <p:val>
                                            <p:strVal val="#ppt_x"/>
                                          </p:val>
                                        </p:tav>
                                        <p:tav tm="100000">
                                          <p:val>
                                            <p:strVal val="#ppt_x"/>
                                          </p:val>
                                        </p:tav>
                                      </p:tavLst>
                                    </p:anim>
                                    <p:anim calcmode="lin" valueType="num">
                                      <p:cBhvr additive="base">
                                        <p:cTn id="40"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1000" fill="hold"/>
                                        <p:tgtEl>
                                          <p:spTgt spid="266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70" name="Group 70"/>
          <p:cNvGraphicFramePr>
            <a:graphicFrameLocks noGrp="1"/>
          </p:cNvGraphicFramePr>
          <p:nvPr>
            <p:ph idx="1"/>
          </p:nvPr>
        </p:nvGraphicFramePr>
        <p:xfrm>
          <a:off x="179388" y="663575"/>
          <a:ext cx="8748712" cy="6204712"/>
        </p:xfrm>
        <a:graphic>
          <a:graphicData uri="http://schemas.openxmlformats.org/drawingml/2006/table">
            <a:tbl>
              <a:tblPr/>
              <a:tblGrid>
                <a:gridCol w="1193800"/>
                <a:gridCol w="1400175"/>
                <a:gridCol w="1520825"/>
                <a:gridCol w="1349375"/>
                <a:gridCol w="1590675"/>
                <a:gridCol w="1693862"/>
              </a:tblGrid>
              <a:tr h="4476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Sede della lesione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Centrale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Motoneurone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Nervo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Giunzione neuromuscolare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Muscolo</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Disturbi corrispondenti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EII, alterazioni cromosomiche, errori congeniti del metabolismo, disgenesie cerebrali, traumi spinali e cerebrali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Atrofia muscolo spinale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Neuropatie periferiche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Sindromi miasteniche e botulismo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Miopatie congenite, metaboliche, distrofie muscolari congenite, distrofie miotoniche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Pattern di distribuzione topografica della debolezza</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it-IT" sz="1400" b="1" i="0" u="none" strike="noStrike" cap="none" normalizeH="0" baseline="0" smtClean="0">
                        <a:ln>
                          <a:noFill/>
                        </a:ln>
                        <a:solidFill>
                          <a:schemeClr val="tx1"/>
                        </a:solidFill>
                        <a:effectLst/>
                        <a:latin typeface="Calibri" pitchFamily="34"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Debolezza assiale, prevalentemente senso prossimo distale, forza muscolare nella norma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Debolezza ed ipotonia generalizzata, in senso prevalentemente prossimo distale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Interessamento dei muscoli distali, debolezza con ipotrofia, prevalente in senso disto-prossimale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Generalizzata, prevalente coinvolgimento dei muscoli bulbari oculomotori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Senso prossimo distale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ROT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N o ipoeccitabili, evoluzione verso l’iperreflessia in caso di lesioni centrali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Assenti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Ridotti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Normali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Ridotti</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EMG</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Normale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Fascicolazioni e fibrillazioni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Fibrillazioni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Risposta decrementale (miastenia), risposta incrementale (botulismo)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Potenziali di unità motoria di breve durata e di ampiezza  ridotta e potenziali miopatici polifasici</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Biopsia muscolare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Normale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Pattern di denervazione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Pattern di denervazione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Normale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Pattern miopatico</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cs typeface="Arial" charset="0"/>
                        </a:rPr>
                        <a:t>Altro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Note dismorfiche, anomalie funzionali e strutturali del SNC, convulsioni, nistagmo, apnea, alterazioni stato di coscienza, singhiozzo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Difficoltà alimentari, fascicolazioni e tremore intenzionale, artrogriposi alla nascita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Deficit della sensibilità, aumento proteine nel liquor, biopsia del nervo alterata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Atrogriposi, ptosi, difficoltà alimentari; risposta alla neostigmina (miastenia), stipsi e pupille non reagenti (botulismo)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smtClean="0">
                          <a:ln>
                            <a:noFill/>
                          </a:ln>
                          <a:solidFill>
                            <a:schemeClr val="tx1"/>
                          </a:solidFill>
                          <a:effectLst/>
                          <a:latin typeface="Calibri" pitchFamily="34" charset="0"/>
                          <a:cs typeface="Arial" charset="0"/>
                        </a:rPr>
                        <a:t>Variabile aumento degli enzimi muscolari</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07" name="Rectangle 180"/>
          <p:cNvSpPr>
            <a:spLocks noGrp="1"/>
          </p:cNvSpPr>
          <p:nvPr>
            <p:ph type="title"/>
          </p:nvPr>
        </p:nvSpPr>
        <p:spPr>
          <a:xfrm>
            <a:off x="468313" y="0"/>
            <a:ext cx="8229600" cy="476250"/>
          </a:xfrm>
        </p:spPr>
        <p:txBody>
          <a:bodyPr/>
          <a:lstStyle/>
          <a:p>
            <a:pPr eaLnBrk="1" hangingPunct="1"/>
            <a:r>
              <a:rPr lang="it-IT" sz="2800" smtClean="0">
                <a:solidFill>
                  <a:srgbClr val="B40000"/>
                </a:solidFill>
              </a:rPr>
              <a:t>Diagnosi differenziale</a:t>
            </a:r>
          </a:p>
        </p:txBody>
      </p:sp>
      <p:sp>
        <p:nvSpPr>
          <p:cNvPr id="32952" name="Oval 184"/>
          <p:cNvSpPr>
            <a:spLocks noChangeArrowheads="1"/>
          </p:cNvSpPr>
          <p:nvPr/>
        </p:nvSpPr>
        <p:spPr bwMode="auto">
          <a:xfrm>
            <a:off x="1403350" y="404813"/>
            <a:ext cx="1296988" cy="720725"/>
          </a:xfrm>
          <a:prstGeom prst="ellipse">
            <a:avLst/>
          </a:prstGeom>
          <a:noFill/>
          <a:ln w="25400">
            <a:solidFill>
              <a:srgbClr val="FF0000"/>
            </a:solidFill>
            <a:round/>
            <a:headEnd/>
            <a:tailEnd/>
          </a:ln>
        </p:spPr>
        <p:txBody>
          <a:bodyPr wrap="none" anchor="ctr"/>
          <a:lstStyle/>
          <a:p>
            <a:endParaRPr lang="it-IT"/>
          </a:p>
        </p:txBody>
      </p:sp>
      <p:sp>
        <p:nvSpPr>
          <p:cNvPr id="32953" name="Oval 185"/>
          <p:cNvSpPr>
            <a:spLocks noChangeArrowheads="1"/>
          </p:cNvSpPr>
          <p:nvPr/>
        </p:nvSpPr>
        <p:spPr bwMode="auto">
          <a:xfrm>
            <a:off x="7380288" y="333375"/>
            <a:ext cx="1296987" cy="720725"/>
          </a:xfrm>
          <a:prstGeom prst="ellipse">
            <a:avLst/>
          </a:prstGeom>
          <a:noFill/>
          <a:ln w="25400">
            <a:solidFill>
              <a:srgbClr val="FF0000"/>
            </a:solidFill>
            <a:round/>
            <a:headEnd/>
            <a:tailEnd/>
          </a:ln>
        </p:spPr>
        <p:txBody>
          <a:bodyPr wrap="none" anchor="ctr"/>
          <a:lstStyle/>
          <a:p>
            <a:endParaRPr lang="it-IT"/>
          </a:p>
        </p:txBody>
      </p:sp>
      <p:cxnSp>
        <p:nvCxnSpPr>
          <p:cNvPr id="25663" name="AutoShape 63"/>
          <p:cNvCxnSpPr>
            <a:cxnSpLocks noChangeShapeType="1"/>
          </p:cNvCxnSpPr>
          <p:nvPr/>
        </p:nvCxnSpPr>
        <p:spPr bwMode="auto">
          <a:xfrm>
            <a:off x="1403350" y="1484313"/>
            <a:ext cx="1400175" cy="0"/>
          </a:xfrm>
          <a:prstGeom prst="straightConnector1">
            <a:avLst/>
          </a:prstGeom>
          <a:noFill/>
          <a:ln w="15875">
            <a:solidFill>
              <a:srgbClr val="FF0000"/>
            </a:solidFill>
            <a:round/>
            <a:headEnd/>
            <a:tailEnd/>
          </a:ln>
        </p:spPr>
      </p:cxnSp>
      <p:sp>
        <p:nvSpPr>
          <p:cNvPr id="25666" name="Line 66"/>
          <p:cNvSpPr>
            <a:spLocks noChangeShapeType="1"/>
          </p:cNvSpPr>
          <p:nvPr/>
        </p:nvSpPr>
        <p:spPr bwMode="auto">
          <a:xfrm>
            <a:off x="1619250" y="1700213"/>
            <a:ext cx="792163" cy="0"/>
          </a:xfrm>
          <a:prstGeom prst="line">
            <a:avLst/>
          </a:prstGeom>
          <a:noFill/>
          <a:ln w="15875">
            <a:solidFill>
              <a:srgbClr val="FF0000"/>
            </a:solidFill>
            <a:round/>
            <a:headEnd/>
            <a:tailEnd/>
          </a:ln>
        </p:spPr>
        <p:txBody>
          <a:bodyPr/>
          <a:lstStyle/>
          <a:p>
            <a:endParaRPr lang="it-IT"/>
          </a:p>
        </p:txBody>
      </p:sp>
      <p:cxnSp>
        <p:nvCxnSpPr>
          <p:cNvPr id="25667" name="AutoShape 67"/>
          <p:cNvCxnSpPr>
            <a:cxnSpLocks noChangeShapeType="1"/>
          </p:cNvCxnSpPr>
          <p:nvPr/>
        </p:nvCxnSpPr>
        <p:spPr bwMode="auto">
          <a:xfrm>
            <a:off x="1403350" y="1844675"/>
            <a:ext cx="1400175" cy="0"/>
          </a:xfrm>
          <a:prstGeom prst="straightConnector1">
            <a:avLst/>
          </a:prstGeom>
          <a:noFill/>
          <a:ln w="15875">
            <a:solidFill>
              <a:srgbClr val="FF0000"/>
            </a:solidFill>
            <a:round/>
            <a:headEnd/>
            <a:tailEnd/>
          </a:ln>
        </p:spPr>
      </p:cxnSp>
      <p:cxnSp>
        <p:nvCxnSpPr>
          <p:cNvPr id="25668" name="AutoShape 68"/>
          <p:cNvCxnSpPr>
            <a:cxnSpLocks noChangeShapeType="1"/>
          </p:cNvCxnSpPr>
          <p:nvPr/>
        </p:nvCxnSpPr>
        <p:spPr bwMode="auto">
          <a:xfrm>
            <a:off x="1403350" y="2565400"/>
            <a:ext cx="1400175" cy="0"/>
          </a:xfrm>
          <a:prstGeom prst="straightConnector1">
            <a:avLst/>
          </a:prstGeom>
          <a:noFill/>
          <a:ln w="15875">
            <a:solidFill>
              <a:srgbClr val="FF0000"/>
            </a:solidFill>
            <a:round/>
            <a:headEnd/>
            <a:tailEnd/>
          </a:ln>
        </p:spPr>
      </p:cxnSp>
      <p:cxnSp>
        <p:nvCxnSpPr>
          <p:cNvPr id="25669" name="AutoShape 69"/>
          <p:cNvCxnSpPr>
            <a:cxnSpLocks noChangeShapeType="1"/>
          </p:cNvCxnSpPr>
          <p:nvPr/>
        </p:nvCxnSpPr>
        <p:spPr bwMode="auto">
          <a:xfrm>
            <a:off x="1403350" y="3716338"/>
            <a:ext cx="1400175" cy="0"/>
          </a:xfrm>
          <a:prstGeom prst="straightConnector1">
            <a:avLst/>
          </a:prstGeom>
          <a:noFill/>
          <a:ln w="15875">
            <a:solidFill>
              <a:srgbClr val="FF0000"/>
            </a:solidFill>
            <a:round/>
            <a:headEnd/>
            <a:tailEnd/>
          </a:ln>
        </p:spPr>
      </p:cxnSp>
      <p:cxnSp>
        <p:nvCxnSpPr>
          <p:cNvPr id="25671" name="AutoShape 71"/>
          <p:cNvCxnSpPr>
            <a:cxnSpLocks noChangeShapeType="1"/>
          </p:cNvCxnSpPr>
          <p:nvPr/>
        </p:nvCxnSpPr>
        <p:spPr bwMode="auto">
          <a:xfrm>
            <a:off x="1403350" y="4437063"/>
            <a:ext cx="1400175" cy="0"/>
          </a:xfrm>
          <a:prstGeom prst="straightConnector1">
            <a:avLst/>
          </a:prstGeom>
          <a:noFill/>
          <a:ln w="15875">
            <a:solidFill>
              <a:srgbClr val="FF0000"/>
            </a:solidFill>
            <a:round/>
            <a:headEnd/>
            <a:tailEnd/>
          </a:ln>
        </p:spPr>
      </p:cxnSp>
      <p:cxnSp>
        <p:nvCxnSpPr>
          <p:cNvPr id="25672" name="AutoShape 72"/>
          <p:cNvCxnSpPr>
            <a:cxnSpLocks noChangeShapeType="1"/>
          </p:cNvCxnSpPr>
          <p:nvPr/>
        </p:nvCxnSpPr>
        <p:spPr bwMode="auto">
          <a:xfrm>
            <a:off x="1403350" y="5734050"/>
            <a:ext cx="1400175" cy="0"/>
          </a:xfrm>
          <a:prstGeom prst="straightConnector1">
            <a:avLst/>
          </a:prstGeom>
          <a:noFill/>
          <a:ln w="15875">
            <a:solidFill>
              <a:srgbClr val="FF0000"/>
            </a:solidFill>
            <a:round/>
            <a:headEnd/>
            <a:tailEnd/>
          </a:ln>
        </p:spPr>
      </p:cxnSp>
      <p:sp>
        <p:nvSpPr>
          <p:cNvPr id="25675" name="Line 75"/>
          <p:cNvSpPr>
            <a:spLocks noChangeShapeType="1"/>
          </p:cNvSpPr>
          <p:nvPr/>
        </p:nvSpPr>
        <p:spPr bwMode="auto">
          <a:xfrm>
            <a:off x="7308850" y="1484313"/>
            <a:ext cx="792163" cy="0"/>
          </a:xfrm>
          <a:prstGeom prst="line">
            <a:avLst/>
          </a:prstGeom>
          <a:noFill/>
          <a:ln w="15875">
            <a:solidFill>
              <a:srgbClr val="FF0000"/>
            </a:solidFill>
            <a:round/>
            <a:headEnd/>
            <a:tailEnd/>
          </a:ln>
        </p:spPr>
        <p:txBody>
          <a:bodyPr/>
          <a:lstStyle/>
          <a:p>
            <a:endParaRPr lang="it-IT"/>
          </a:p>
        </p:txBody>
      </p:sp>
      <p:sp>
        <p:nvSpPr>
          <p:cNvPr id="25676" name="Line 76"/>
          <p:cNvSpPr>
            <a:spLocks noChangeShapeType="1"/>
          </p:cNvSpPr>
          <p:nvPr/>
        </p:nvSpPr>
        <p:spPr bwMode="auto">
          <a:xfrm>
            <a:off x="7667625" y="3716338"/>
            <a:ext cx="792163" cy="0"/>
          </a:xfrm>
          <a:prstGeom prst="line">
            <a:avLst/>
          </a:prstGeom>
          <a:noFill/>
          <a:ln w="15875">
            <a:solidFill>
              <a:srgbClr val="FF0000"/>
            </a:solidFill>
            <a:round/>
            <a:headEnd/>
            <a:tailEn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70"/>
                                        </p:tgtEl>
                                        <p:attrNameLst>
                                          <p:attrName>style.visibility</p:attrName>
                                        </p:attrNameLst>
                                      </p:cBhvr>
                                      <p:to>
                                        <p:strVal val="visible"/>
                                      </p:to>
                                    </p:set>
                                    <p:anim calcmode="lin" valueType="num">
                                      <p:cBhvr additive="base">
                                        <p:cTn id="7" dur="500" fill="hold"/>
                                        <p:tgtEl>
                                          <p:spTgt spid="25670"/>
                                        </p:tgtEl>
                                        <p:attrNameLst>
                                          <p:attrName>ppt_x</p:attrName>
                                        </p:attrNameLst>
                                      </p:cBhvr>
                                      <p:tavLst>
                                        <p:tav tm="0">
                                          <p:val>
                                            <p:strVal val="#ppt_x"/>
                                          </p:val>
                                        </p:tav>
                                        <p:tav tm="100000">
                                          <p:val>
                                            <p:strVal val="#ppt_x"/>
                                          </p:val>
                                        </p:tav>
                                      </p:tavLst>
                                    </p:anim>
                                    <p:anim calcmode="lin" valueType="num">
                                      <p:cBhvr additive="base">
                                        <p:cTn id="8" dur="500" fill="hold"/>
                                        <p:tgtEl>
                                          <p:spTgt spid="256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952"/>
                                        </p:tgtEl>
                                        <p:attrNameLst>
                                          <p:attrName>style.visibility</p:attrName>
                                        </p:attrNameLst>
                                      </p:cBhvr>
                                      <p:to>
                                        <p:strVal val="visible"/>
                                      </p:to>
                                    </p:set>
                                    <p:anim calcmode="lin" valueType="num">
                                      <p:cBhvr additive="base">
                                        <p:cTn id="13" dur="500" fill="hold"/>
                                        <p:tgtEl>
                                          <p:spTgt spid="32952"/>
                                        </p:tgtEl>
                                        <p:attrNameLst>
                                          <p:attrName>ppt_x</p:attrName>
                                        </p:attrNameLst>
                                      </p:cBhvr>
                                      <p:tavLst>
                                        <p:tav tm="0">
                                          <p:val>
                                            <p:strVal val="#ppt_x"/>
                                          </p:val>
                                        </p:tav>
                                        <p:tav tm="100000">
                                          <p:val>
                                            <p:strVal val="#ppt_x"/>
                                          </p:val>
                                        </p:tav>
                                      </p:tavLst>
                                    </p:anim>
                                    <p:anim calcmode="lin" valueType="num">
                                      <p:cBhvr additive="base">
                                        <p:cTn id="14" dur="500" fill="hold"/>
                                        <p:tgtEl>
                                          <p:spTgt spid="329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663"/>
                                        </p:tgtEl>
                                        <p:attrNameLst>
                                          <p:attrName>style.visibility</p:attrName>
                                        </p:attrNameLst>
                                      </p:cBhvr>
                                      <p:to>
                                        <p:strVal val="visible"/>
                                      </p:to>
                                    </p:set>
                                    <p:anim calcmode="lin" valueType="num">
                                      <p:cBhvr additive="base">
                                        <p:cTn id="17" dur="500" fill="hold"/>
                                        <p:tgtEl>
                                          <p:spTgt spid="25663"/>
                                        </p:tgtEl>
                                        <p:attrNameLst>
                                          <p:attrName>ppt_x</p:attrName>
                                        </p:attrNameLst>
                                      </p:cBhvr>
                                      <p:tavLst>
                                        <p:tav tm="0">
                                          <p:val>
                                            <p:strVal val="#ppt_x"/>
                                          </p:val>
                                        </p:tav>
                                        <p:tav tm="100000">
                                          <p:val>
                                            <p:strVal val="#ppt_x"/>
                                          </p:val>
                                        </p:tav>
                                      </p:tavLst>
                                    </p:anim>
                                    <p:anim calcmode="lin" valueType="num">
                                      <p:cBhvr additive="base">
                                        <p:cTn id="18" dur="500" fill="hold"/>
                                        <p:tgtEl>
                                          <p:spTgt spid="2566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66"/>
                                        </p:tgtEl>
                                        <p:attrNameLst>
                                          <p:attrName>style.visibility</p:attrName>
                                        </p:attrNameLst>
                                      </p:cBhvr>
                                      <p:to>
                                        <p:strVal val="visible"/>
                                      </p:to>
                                    </p:set>
                                    <p:anim calcmode="lin" valueType="num">
                                      <p:cBhvr additive="base">
                                        <p:cTn id="21" dur="500" fill="hold"/>
                                        <p:tgtEl>
                                          <p:spTgt spid="25666"/>
                                        </p:tgtEl>
                                        <p:attrNameLst>
                                          <p:attrName>ppt_x</p:attrName>
                                        </p:attrNameLst>
                                      </p:cBhvr>
                                      <p:tavLst>
                                        <p:tav tm="0">
                                          <p:val>
                                            <p:strVal val="#ppt_x"/>
                                          </p:val>
                                        </p:tav>
                                        <p:tav tm="100000">
                                          <p:val>
                                            <p:strVal val="#ppt_x"/>
                                          </p:val>
                                        </p:tav>
                                      </p:tavLst>
                                    </p:anim>
                                    <p:anim calcmode="lin" valueType="num">
                                      <p:cBhvr additive="base">
                                        <p:cTn id="22" dur="500" fill="hold"/>
                                        <p:tgtEl>
                                          <p:spTgt spid="2566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667"/>
                                        </p:tgtEl>
                                        <p:attrNameLst>
                                          <p:attrName>style.visibility</p:attrName>
                                        </p:attrNameLst>
                                      </p:cBhvr>
                                      <p:to>
                                        <p:strVal val="visible"/>
                                      </p:to>
                                    </p:set>
                                    <p:anim calcmode="lin" valueType="num">
                                      <p:cBhvr additive="base">
                                        <p:cTn id="25" dur="500" fill="hold"/>
                                        <p:tgtEl>
                                          <p:spTgt spid="25667"/>
                                        </p:tgtEl>
                                        <p:attrNameLst>
                                          <p:attrName>ppt_x</p:attrName>
                                        </p:attrNameLst>
                                      </p:cBhvr>
                                      <p:tavLst>
                                        <p:tav tm="0">
                                          <p:val>
                                            <p:strVal val="#ppt_x"/>
                                          </p:val>
                                        </p:tav>
                                        <p:tav tm="100000">
                                          <p:val>
                                            <p:strVal val="#ppt_x"/>
                                          </p:val>
                                        </p:tav>
                                      </p:tavLst>
                                    </p:anim>
                                    <p:anim calcmode="lin" valueType="num">
                                      <p:cBhvr additive="base">
                                        <p:cTn id="26" dur="500" fill="hold"/>
                                        <p:tgtEl>
                                          <p:spTgt spid="2566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668"/>
                                        </p:tgtEl>
                                        <p:attrNameLst>
                                          <p:attrName>style.visibility</p:attrName>
                                        </p:attrNameLst>
                                      </p:cBhvr>
                                      <p:to>
                                        <p:strVal val="visible"/>
                                      </p:to>
                                    </p:set>
                                    <p:anim calcmode="lin" valueType="num">
                                      <p:cBhvr additive="base">
                                        <p:cTn id="29" dur="500" fill="hold"/>
                                        <p:tgtEl>
                                          <p:spTgt spid="25668"/>
                                        </p:tgtEl>
                                        <p:attrNameLst>
                                          <p:attrName>ppt_x</p:attrName>
                                        </p:attrNameLst>
                                      </p:cBhvr>
                                      <p:tavLst>
                                        <p:tav tm="0">
                                          <p:val>
                                            <p:strVal val="#ppt_x"/>
                                          </p:val>
                                        </p:tav>
                                        <p:tav tm="100000">
                                          <p:val>
                                            <p:strVal val="#ppt_x"/>
                                          </p:val>
                                        </p:tav>
                                      </p:tavLst>
                                    </p:anim>
                                    <p:anim calcmode="lin" valueType="num">
                                      <p:cBhvr additive="base">
                                        <p:cTn id="30" dur="500" fill="hold"/>
                                        <p:tgtEl>
                                          <p:spTgt spid="2566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669"/>
                                        </p:tgtEl>
                                        <p:attrNameLst>
                                          <p:attrName>style.visibility</p:attrName>
                                        </p:attrNameLst>
                                      </p:cBhvr>
                                      <p:to>
                                        <p:strVal val="visible"/>
                                      </p:to>
                                    </p:set>
                                    <p:anim calcmode="lin" valueType="num">
                                      <p:cBhvr additive="base">
                                        <p:cTn id="33" dur="500" fill="hold"/>
                                        <p:tgtEl>
                                          <p:spTgt spid="25669"/>
                                        </p:tgtEl>
                                        <p:attrNameLst>
                                          <p:attrName>ppt_x</p:attrName>
                                        </p:attrNameLst>
                                      </p:cBhvr>
                                      <p:tavLst>
                                        <p:tav tm="0">
                                          <p:val>
                                            <p:strVal val="#ppt_x"/>
                                          </p:val>
                                        </p:tav>
                                        <p:tav tm="100000">
                                          <p:val>
                                            <p:strVal val="#ppt_x"/>
                                          </p:val>
                                        </p:tav>
                                      </p:tavLst>
                                    </p:anim>
                                    <p:anim calcmode="lin" valueType="num">
                                      <p:cBhvr additive="base">
                                        <p:cTn id="34" dur="500" fill="hold"/>
                                        <p:tgtEl>
                                          <p:spTgt spid="2566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5671"/>
                                        </p:tgtEl>
                                        <p:attrNameLst>
                                          <p:attrName>style.visibility</p:attrName>
                                        </p:attrNameLst>
                                      </p:cBhvr>
                                      <p:to>
                                        <p:strVal val="visible"/>
                                      </p:to>
                                    </p:set>
                                    <p:anim calcmode="lin" valueType="num">
                                      <p:cBhvr additive="base">
                                        <p:cTn id="37" dur="500" fill="hold"/>
                                        <p:tgtEl>
                                          <p:spTgt spid="25671"/>
                                        </p:tgtEl>
                                        <p:attrNameLst>
                                          <p:attrName>ppt_x</p:attrName>
                                        </p:attrNameLst>
                                      </p:cBhvr>
                                      <p:tavLst>
                                        <p:tav tm="0">
                                          <p:val>
                                            <p:strVal val="#ppt_x"/>
                                          </p:val>
                                        </p:tav>
                                        <p:tav tm="100000">
                                          <p:val>
                                            <p:strVal val="#ppt_x"/>
                                          </p:val>
                                        </p:tav>
                                      </p:tavLst>
                                    </p:anim>
                                    <p:anim calcmode="lin" valueType="num">
                                      <p:cBhvr additive="base">
                                        <p:cTn id="38" dur="500" fill="hold"/>
                                        <p:tgtEl>
                                          <p:spTgt spid="2567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672"/>
                                        </p:tgtEl>
                                        <p:attrNameLst>
                                          <p:attrName>style.visibility</p:attrName>
                                        </p:attrNameLst>
                                      </p:cBhvr>
                                      <p:to>
                                        <p:strVal val="visible"/>
                                      </p:to>
                                    </p:set>
                                    <p:anim calcmode="lin" valueType="num">
                                      <p:cBhvr additive="base">
                                        <p:cTn id="41" dur="500" fill="hold"/>
                                        <p:tgtEl>
                                          <p:spTgt spid="25672"/>
                                        </p:tgtEl>
                                        <p:attrNameLst>
                                          <p:attrName>ppt_x</p:attrName>
                                        </p:attrNameLst>
                                      </p:cBhvr>
                                      <p:tavLst>
                                        <p:tav tm="0">
                                          <p:val>
                                            <p:strVal val="#ppt_x"/>
                                          </p:val>
                                        </p:tav>
                                        <p:tav tm="100000">
                                          <p:val>
                                            <p:strVal val="#ppt_x"/>
                                          </p:val>
                                        </p:tav>
                                      </p:tavLst>
                                    </p:anim>
                                    <p:anim calcmode="lin" valueType="num">
                                      <p:cBhvr additive="base">
                                        <p:cTn id="42" dur="500" fill="hold"/>
                                        <p:tgtEl>
                                          <p:spTgt spid="2567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953"/>
                                        </p:tgtEl>
                                        <p:attrNameLst>
                                          <p:attrName>style.visibility</p:attrName>
                                        </p:attrNameLst>
                                      </p:cBhvr>
                                      <p:to>
                                        <p:strVal val="visible"/>
                                      </p:to>
                                    </p:set>
                                    <p:anim calcmode="lin" valueType="num">
                                      <p:cBhvr additive="base">
                                        <p:cTn id="47" dur="500" fill="hold"/>
                                        <p:tgtEl>
                                          <p:spTgt spid="32953"/>
                                        </p:tgtEl>
                                        <p:attrNameLst>
                                          <p:attrName>ppt_x</p:attrName>
                                        </p:attrNameLst>
                                      </p:cBhvr>
                                      <p:tavLst>
                                        <p:tav tm="0">
                                          <p:val>
                                            <p:strVal val="#ppt_x"/>
                                          </p:val>
                                        </p:tav>
                                        <p:tav tm="100000">
                                          <p:val>
                                            <p:strVal val="#ppt_x"/>
                                          </p:val>
                                        </p:tav>
                                      </p:tavLst>
                                    </p:anim>
                                    <p:anim calcmode="lin" valueType="num">
                                      <p:cBhvr additive="base">
                                        <p:cTn id="48" dur="500" fill="hold"/>
                                        <p:tgtEl>
                                          <p:spTgt spid="3295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675"/>
                                        </p:tgtEl>
                                        <p:attrNameLst>
                                          <p:attrName>style.visibility</p:attrName>
                                        </p:attrNameLst>
                                      </p:cBhvr>
                                      <p:to>
                                        <p:strVal val="visible"/>
                                      </p:to>
                                    </p:set>
                                    <p:anim calcmode="lin" valueType="num">
                                      <p:cBhvr additive="base">
                                        <p:cTn id="51" dur="500" fill="hold"/>
                                        <p:tgtEl>
                                          <p:spTgt spid="25675"/>
                                        </p:tgtEl>
                                        <p:attrNameLst>
                                          <p:attrName>ppt_x</p:attrName>
                                        </p:attrNameLst>
                                      </p:cBhvr>
                                      <p:tavLst>
                                        <p:tav tm="0">
                                          <p:val>
                                            <p:strVal val="#ppt_x"/>
                                          </p:val>
                                        </p:tav>
                                        <p:tav tm="100000">
                                          <p:val>
                                            <p:strVal val="#ppt_x"/>
                                          </p:val>
                                        </p:tav>
                                      </p:tavLst>
                                    </p:anim>
                                    <p:anim calcmode="lin" valueType="num">
                                      <p:cBhvr additive="base">
                                        <p:cTn id="52" dur="500" fill="hold"/>
                                        <p:tgtEl>
                                          <p:spTgt spid="256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676"/>
                                        </p:tgtEl>
                                        <p:attrNameLst>
                                          <p:attrName>style.visibility</p:attrName>
                                        </p:attrNameLst>
                                      </p:cBhvr>
                                      <p:to>
                                        <p:strVal val="visible"/>
                                      </p:to>
                                    </p:set>
                                    <p:anim calcmode="lin" valueType="num">
                                      <p:cBhvr additive="base">
                                        <p:cTn id="55" dur="500" fill="hold"/>
                                        <p:tgtEl>
                                          <p:spTgt spid="25676"/>
                                        </p:tgtEl>
                                        <p:attrNameLst>
                                          <p:attrName>ppt_x</p:attrName>
                                        </p:attrNameLst>
                                      </p:cBhvr>
                                      <p:tavLst>
                                        <p:tav tm="0">
                                          <p:val>
                                            <p:strVal val="#ppt_x"/>
                                          </p:val>
                                        </p:tav>
                                        <p:tav tm="100000">
                                          <p:val>
                                            <p:strVal val="#ppt_x"/>
                                          </p:val>
                                        </p:tav>
                                      </p:tavLst>
                                    </p:anim>
                                    <p:anim calcmode="lin" valueType="num">
                                      <p:cBhvr additive="base">
                                        <p:cTn id="56" dur="500" fill="hold"/>
                                        <p:tgtEl>
                                          <p:spTgt spid="25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52" grpId="0" animBg="1"/>
      <p:bldP spid="32953" grpId="0" animBg="1"/>
      <p:bldP spid="25666" grpId="0" animBg="1"/>
      <p:bldP spid="25675" grpId="0" animBg="1"/>
      <p:bldP spid="256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3" name="Text Box 23"/>
          <p:cNvSpPr txBox="1">
            <a:spLocks noChangeArrowheads="1"/>
          </p:cNvSpPr>
          <p:nvPr/>
        </p:nvSpPr>
        <p:spPr bwMode="auto">
          <a:xfrm>
            <a:off x="5003800" y="908050"/>
            <a:ext cx="3671888" cy="4591050"/>
          </a:xfrm>
          <a:prstGeom prst="rect">
            <a:avLst/>
          </a:prstGeom>
          <a:noFill/>
          <a:ln w="25400">
            <a:solidFill>
              <a:srgbClr val="FF0000"/>
            </a:solidFill>
            <a:miter lim="800000"/>
            <a:headEnd/>
            <a:tailEnd/>
          </a:ln>
          <a:effectLst/>
        </p:spPr>
        <p:txBody>
          <a:bodyPr>
            <a:spAutoFit/>
          </a:bodyPr>
          <a:lstStyle/>
          <a:p>
            <a:pPr>
              <a:spcBef>
                <a:spcPct val="50000"/>
              </a:spcBef>
              <a:defRPr/>
            </a:pPr>
            <a:r>
              <a:rPr lang="it-IT" sz="1300" b="1">
                <a:effectLst>
                  <a:outerShdw blurRad="38100" dist="38100" dir="2700000" algn="tl">
                    <a:srgbClr val="FFFFFF"/>
                  </a:outerShdw>
                </a:effectLst>
              </a:rPr>
              <a:t>Disordini della biogenesi perossisomiale:</a:t>
            </a:r>
          </a:p>
          <a:p>
            <a:pPr>
              <a:spcBef>
                <a:spcPct val="50000"/>
              </a:spcBef>
              <a:defRPr/>
            </a:pPr>
            <a:r>
              <a:rPr lang="it-IT" sz="1300"/>
              <a:t>Spettro di patologie</a:t>
            </a:r>
          </a:p>
          <a:p>
            <a:pPr>
              <a:spcBef>
                <a:spcPct val="50000"/>
              </a:spcBef>
              <a:defRPr/>
            </a:pPr>
            <a:r>
              <a:rPr lang="it-IT" sz="1300"/>
              <a:t>1- Zellweger</a:t>
            </a:r>
          </a:p>
          <a:p>
            <a:pPr>
              <a:spcBef>
                <a:spcPct val="50000"/>
              </a:spcBef>
              <a:defRPr/>
            </a:pPr>
            <a:r>
              <a:rPr lang="it-IT" sz="1300"/>
              <a:t>2- Adrenoleucodistrofia 	neonatale X-l</a:t>
            </a:r>
          </a:p>
          <a:p>
            <a:pPr>
              <a:spcBef>
                <a:spcPct val="50000"/>
              </a:spcBef>
              <a:defRPr/>
            </a:pPr>
            <a:r>
              <a:rPr lang="it-IT" sz="1300"/>
              <a:t>3- Refsum</a:t>
            </a:r>
          </a:p>
          <a:p>
            <a:pPr>
              <a:spcBef>
                <a:spcPct val="50000"/>
              </a:spcBef>
              <a:defRPr/>
            </a:pPr>
            <a:r>
              <a:rPr lang="it-IT" sz="1300"/>
              <a:t>4- Condrodisplasia puntata rizomelica (CDPR)</a:t>
            </a:r>
          </a:p>
          <a:p>
            <a:pPr>
              <a:spcBef>
                <a:spcPct val="50000"/>
              </a:spcBef>
              <a:defRPr/>
            </a:pPr>
            <a:r>
              <a:rPr lang="it-IT" sz="1300"/>
              <a:t>Clinica: ipotonia, dismorfismi facciali, ritardo dello sviluppo psicomotorio, disfunzione epatica, distrofia retinica, ipoacusia, cisti renali, insufficienza surrenalica, neuropatia periferica…</a:t>
            </a:r>
          </a:p>
          <a:p>
            <a:pPr>
              <a:spcBef>
                <a:spcPct val="50000"/>
              </a:spcBef>
              <a:defRPr/>
            </a:pPr>
            <a:r>
              <a:rPr lang="it-IT" sz="1300"/>
              <a:t>Diagnosi: VLCFA:    C26:0, C26:1, C24/C22 	             C26/C22</a:t>
            </a:r>
          </a:p>
          <a:p>
            <a:pPr>
              <a:spcBef>
                <a:spcPct val="50000"/>
              </a:spcBef>
              <a:defRPr/>
            </a:pPr>
            <a:r>
              <a:rPr lang="it-IT" sz="1300"/>
              <a:t>                acido pristanico e fitanico:     </a:t>
            </a:r>
          </a:p>
          <a:p>
            <a:pPr>
              <a:spcBef>
                <a:spcPct val="50000"/>
              </a:spcBef>
              <a:defRPr/>
            </a:pPr>
            <a:r>
              <a:rPr lang="it-IT" sz="1300"/>
              <a:t>                plasmalogeni eritrocitari: </a:t>
            </a:r>
          </a:p>
          <a:p>
            <a:pPr>
              <a:spcBef>
                <a:spcPct val="50000"/>
              </a:spcBef>
              <a:defRPr/>
            </a:pPr>
            <a:r>
              <a:rPr lang="it-IT" sz="1300"/>
              <a:t>                acido pipecolico: </a:t>
            </a:r>
          </a:p>
          <a:p>
            <a:pPr>
              <a:spcBef>
                <a:spcPct val="50000"/>
              </a:spcBef>
              <a:defRPr/>
            </a:pPr>
            <a:r>
              <a:rPr lang="it-IT" sz="1300"/>
              <a:t>Pattern differente nella   CDPR</a:t>
            </a:r>
          </a:p>
        </p:txBody>
      </p:sp>
      <p:pic>
        <p:nvPicPr>
          <p:cNvPr id="40981" name="Picture 21"/>
          <p:cNvPicPr>
            <a:picLocks noChangeAspect="1" noChangeArrowheads="1"/>
          </p:cNvPicPr>
          <p:nvPr/>
        </p:nvPicPr>
        <p:blipFill>
          <a:blip r:embed="rId2"/>
          <a:srcRect/>
          <a:stretch>
            <a:fillRect/>
          </a:stretch>
        </p:blipFill>
        <p:spPr bwMode="auto">
          <a:xfrm>
            <a:off x="250825" y="765175"/>
            <a:ext cx="3960813" cy="2779713"/>
          </a:xfrm>
          <a:prstGeom prst="rect">
            <a:avLst/>
          </a:prstGeom>
          <a:noFill/>
          <a:ln w="9525">
            <a:noFill/>
            <a:miter lim="800000"/>
            <a:headEnd/>
            <a:tailEnd/>
          </a:ln>
        </p:spPr>
      </p:pic>
      <p:sp>
        <p:nvSpPr>
          <p:cNvPr id="28675" name="Rectangle 2"/>
          <p:cNvSpPr>
            <a:spLocks noGrp="1"/>
          </p:cNvSpPr>
          <p:nvPr>
            <p:ph type="title"/>
          </p:nvPr>
        </p:nvSpPr>
        <p:spPr>
          <a:xfrm>
            <a:off x="468313" y="0"/>
            <a:ext cx="7991475" cy="620713"/>
          </a:xfrm>
        </p:spPr>
        <p:txBody>
          <a:bodyPr/>
          <a:lstStyle/>
          <a:p>
            <a:pPr eaLnBrk="1" hangingPunct="1"/>
            <a:r>
              <a:rPr lang="it-IT" sz="3200" smtClean="0">
                <a:solidFill>
                  <a:srgbClr val="B40000"/>
                </a:solidFill>
              </a:rPr>
              <a:t>Diagnosi differenziale</a:t>
            </a:r>
          </a:p>
        </p:txBody>
      </p:sp>
      <p:sp>
        <p:nvSpPr>
          <p:cNvPr id="28676" name="AutoShape 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p>
        </p:txBody>
      </p:sp>
      <p:sp>
        <p:nvSpPr>
          <p:cNvPr id="28677" name="AutoShape 8"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p>
        </p:txBody>
      </p:sp>
      <p:pic>
        <p:nvPicPr>
          <p:cNvPr id="40970" name="Picture 10" descr="525px-X_mark"/>
          <p:cNvPicPr>
            <a:picLocks noChangeAspect="1" noChangeArrowheads="1"/>
          </p:cNvPicPr>
          <p:nvPr/>
        </p:nvPicPr>
        <p:blipFill>
          <a:blip r:embed="rId3" cstate="print"/>
          <a:srcRect/>
          <a:stretch>
            <a:fillRect/>
          </a:stretch>
        </p:blipFill>
        <p:spPr bwMode="auto">
          <a:xfrm>
            <a:off x="2268538" y="1052513"/>
            <a:ext cx="719137" cy="288925"/>
          </a:xfrm>
          <a:prstGeom prst="rect">
            <a:avLst/>
          </a:prstGeom>
          <a:noFill/>
          <a:ln w="9525">
            <a:noFill/>
            <a:miter lim="800000"/>
            <a:headEnd/>
            <a:tailEnd/>
          </a:ln>
        </p:spPr>
      </p:pic>
      <p:pic>
        <p:nvPicPr>
          <p:cNvPr id="40971" name="Picture 11" descr="525px-X_mark"/>
          <p:cNvPicPr>
            <a:picLocks noChangeAspect="1" noChangeArrowheads="1"/>
          </p:cNvPicPr>
          <p:nvPr/>
        </p:nvPicPr>
        <p:blipFill>
          <a:blip r:embed="rId3" cstate="print"/>
          <a:srcRect/>
          <a:stretch>
            <a:fillRect/>
          </a:stretch>
        </p:blipFill>
        <p:spPr bwMode="auto">
          <a:xfrm>
            <a:off x="1692275" y="1628775"/>
            <a:ext cx="719138" cy="288925"/>
          </a:xfrm>
          <a:prstGeom prst="rect">
            <a:avLst/>
          </a:prstGeom>
          <a:noFill/>
          <a:ln w="9525">
            <a:noFill/>
            <a:miter lim="800000"/>
            <a:headEnd/>
            <a:tailEnd/>
          </a:ln>
        </p:spPr>
      </p:pic>
      <p:pic>
        <p:nvPicPr>
          <p:cNvPr id="40972" name="Picture 12" descr="525px-X_mark"/>
          <p:cNvPicPr>
            <a:picLocks noChangeAspect="1" noChangeArrowheads="1"/>
          </p:cNvPicPr>
          <p:nvPr/>
        </p:nvPicPr>
        <p:blipFill>
          <a:blip r:embed="rId3" cstate="print"/>
          <a:srcRect/>
          <a:stretch>
            <a:fillRect/>
          </a:stretch>
        </p:blipFill>
        <p:spPr bwMode="auto">
          <a:xfrm>
            <a:off x="1042988" y="1196975"/>
            <a:ext cx="719137" cy="288925"/>
          </a:xfrm>
          <a:prstGeom prst="rect">
            <a:avLst/>
          </a:prstGeom>
          <a:noFill/>
          <a:ln w="9525">
            <a:noFill/>
            <a:miter lim="800000"/>
            <a:headEnd/>
            <a:tailEnd/>
          </a:ln>
        </p:spPr>
      </p:pic>
      <p:pic>
        <p:nvPicPr>
          <p:cNvPr id="40973" name="Picture 13" descr="525px-X_mark"/>
          <p:cNvPicPr>
            <a:picLocks noChangeAspect="1" noChangeArrowheads="1"/>
          </p:cNvPicPr>
          <p:nvPr/>
        </p:nvPicPr>
        <p:blipFill>
          <a:blip r:embed="rId3" cstate="print"/>
          <a:srcRect/>
          <a:stretch>
            <a:fillRect/>
          </a:stretch>
        </p:blipFill>
        <p:spPr bwMode="auto">
          <a:xfrm>
            <a:off x="1476375" y="1412875"/>
            <a:ext cx="719138" cy="288925"/>
          </a:xfrm>
          <a:prstGeom prst="rect">
            <a:avLst/>
          </a:prstGeom>
          <a:noFill/>
          <a:ln w="9525">
            <a:noFill/>
            <a:miter lim="800000"/>
            <a:headEnd/>
            <a:tailEnd/>
          </a:ln>
        </p:spPr>
      </p:pic>
      <p:pic>
        <p:nvPicPr>
          <p:cNvPr id="40974" name="Picture 14" descr="525px-X_mark"/>
          <p:cNvPicPr>
            <a:picLocks noChangeAspect="1" noChangeArrowheads="1"/>
          </p:cNvPicPr>
          <p:nvPr/>
        </p:nvPicPr>
        <p:blipFill>
          <a:blip r:embed="rId3" cstate="print"/>
          <a:srcRect/>
          <a:stretch>
            <a:fillRect/>
          </a:stretch>
        </p:blipFill>
        <p:spPr bwMode="auto">
          <a:xfrm>
            <a:off x="1476375" y="1989138"/>
            <a:ext cx="719138" cy="288925"/>
          </a:xfrm>
          <a:prstGeom prst="rect">
            <a:avLst/>
          </a:prstGeom>
          <a:noFill/>
          <a:ln w="9525">
            <a:noFill/>
            <a:miter lim="800000"/>
            <a:headEnd/>
            <a:tailEnd/>
          </a:ln>
        </p:spPr>
      </p:pic>
      <p:pic>
        <p:nvPicPr>
          <p:cNvPr id="40975" name="Picture 15" descr="525px-X_mark"/>
          <p:cNvPicPr>
            <a:picLocks noChangeAspect="1" noChangeArrowheads="1"/>
          </p:cNvPicPr>
          <p:nvPr/>
        </p:nvPicPr>
        <p:blipFill>
          <a:blip r:embed="rId3" cstate="print"/>
          <a:srcRect/>
          <a:stretch>
            <a:fillRect/>
          </a:stretch>
        </p:blipFill>
        <p:spPr bwMode="auto">
          <a:xfrm>
            <a:off x="971550" y="1773238"/>
            <a:ext cx="719138" cy="288925"/>
          </a:xfrm>
          <a:prstGeom prst="rect">
            <a:avLst/>
          </a:prstGeom>
          <a:noFill/>
          <a:ln w="9525">
            <a:noFill/>
            <a:miter lim="800000"/>
            <a:headEnd/>
            <a:tailEnd/>
          </a:ln>
        </p:spPr>
      </p:pic>
      <p:sp>
        <p:nvSpPr>
          <p:cNvPr id="40978" name="AutoShape 18"/>
          <p:cNvSpPr>
            <a:spLocks/>
          </p:cNvSpPr>
          <p:nvPr/>
        </p:nvSpPr>
        <p:spPr bwMode="auto">
          <a:xfrm>
            <a:off x="395288" y="2276475"/>
            <a:ext cx="215900" cy="503238"/>
          </a:xfrm>
          <a:prstGeom prst="leftBrace">
            <a:avLst>
              <a:gd name="adj1" fmla="val 19424"/>
              <a:gd name="adj2" fmla="val 50000"/>
            </a:avLst>
          </a:prstGeom>
          <a:noFill/>
          <a:ln w="38100">
            <a:solidFill>
              <a:srgbClr val="FF0000"/>
            </a:solidFill>
            <a:round/>
            <a:headEnd/>
            <a:tailEnd/>
          </a:ln>
        </p:spPr>
        <p:txBody>
          <a:bodyPr wrap="none" anchor="ctr"/>
          <a:lstStyle/>
          <a:p>
            <a:endParaRPr lang="it-IT"/>
          </a:p>
        </p:txBody>
      </p:sp>
      <p:sp>
        <p:nvSpPr>
          <p:cNvPr id="40979" name="AutoShape 19"/>
          <p:cNvSpPr>
            <a:spLocks/>
          </p:cNvSpPr>
          <p:nvPr/>
        </p:nvSpPr>
        <p:spPr bwMode="auto">
          <a:xfrm>
            <a:off x="468313" y="3068638"/>
            <a:ext cx="144462" cy="430212"/>
          </a:xfrm>
          <a:prstGeom prst="leftBrace">
            <a:avLst>
              <a:gd name="adj1" fmla="val 24817"/>
              <a:gd name="adj2" fmla="val 50000"/>
            </a:avLst>
          </a:prstGeom>
          <a:noFill/>
          <a:ln w="38100">
            <a:solidFill>
              <a:srgbClr val="FF0000"/>
            </a:solidFill>
            <a:round/>
            <a:headEnd/>
            <a:tailEnd/>
          </a:ln>
        </p:spPr>
        <p:txBody>
          <a:bodyPr wrap="none" anchor="ctr"/>
          <a:lstStyle/>
          <a:p>
            <a:endParaRPr lang="it-IT"/>
          </a:p>
        </p:txBody>
      </p:sp>
      <p:sp>
        <p:nvSpPr>
          <p:cNvPr id="40982" name="AutoShape 22"/>
          <p:cNvSpPr>
            <a:spLocks noChangeArrowheads="1"/>
          </p:cNvSpPr>
          <p:nvPr/>
        </p:nvSpPr>
        <p:spPr bwMode="auto">
          <a:xfrm>
            <a:off x="3348038" y="2420938"/>
            <a:ext cx="1655762" cy="288925"/>
          </a:xfrm>
          <a:prstGeom prst="rightArrow">
            <a:avLst>
              <a:gd name="adj1" fmla="val 50000"/>
              <a:gd name="adj2" fmla="val 143269"/>
            </a:avLst>
          </a:prstGeom>
          <a:solidFill>
            <a:srgbClr val="FF0000"/>
          </a:solidFill>
          <a:ln w="9525">
            <a:solidFill>
              <a:schemeClr val="tx1"/>
            </a:solidFill>
            <a:miter lim="800000"/>
            <a:headEnd/>
            <a:tailEnd/>
          </a:ln>
        </p:spPr>
        <p:txBody>
          <a:bodyPr wrap="none" anchor="ctr"/>
          <a:lstStyle/>
          <a:p>
            <a:endParaRPr lang="it-IT"/>
          </a:p>
        </p:txBody>
      </p:sp>
      <p:sp>
        <p:nvSpPr>
          <p:cNvPr id="40984" name="Line 24"/>
          <p:cNvSpPr>
            <a:spLocks noChangeShapeType="1"/>
          </p:cNvSpPr>
          <p:nvPr/>
        </p:nvSpPr>
        <p:spPr bwMode="auto">
          <a:xfrm flipV="1">
            <a:off x="6516688" y="3789363"/>
            <a:ext cx="0" cy="215900"/>
          </a:xfrm>
          <a:prstGeom prst="line">
            <a:avLst/>
          </a:prstGeom>
          <a:noFill/>
          <a:ln w="9525">
            <a:solidFill>
              <a:schemeClr val="tx1"/>
            </a:solidFill>
            <a:round/>
            <a:headEnd/>
            <a:tailEnd type="triangle" w="med" len="med"/>
          </a:ln>
        </p:spPr>
        <p:txBody>
          <a:bodyPr/>
          <a:lstStyle/>
          <a:p>
            <a:endParaRPr lang="it-IT"/>
          </a:p>
        </p:txBody>
      </p:sp>
      <p:sp>
        <p:nvSpPr>
          <p:cNvPr id="40985" name="Line 25"/>
          <p:cNvSpPr>
            <a:spLocks noChangeShapeType="1"/>
          </p:cNvSpPr>
          <p:nvPr/>
        </p:nvSpPr>
        <p:spPr bwMode="auto">
          <a:xfrm flipV="1">
            <a:off x="7885113" y="4292600"/>
            <a:ext cx="0" cy="215900"/>
          </a:xfrm>
          <a:prstGeom prst="line">
            <a:avLst/>
          </a:prstGeom>
          <a:noFill/>
          <a:ln w="9525">
            <a:solidFill>
              <a:schemeClr val="tx1"/>
            </a:solidFill>
            <a:round/>
            <a:headEnd/>
            <a:tailEnd type="triangle" w="med" len="med"/>
          </a:ln>
        </p:spPr>
        <p:txBody>
          <a:bodyPr/>
          <a:lstStyle/>
          <a:p>
            <a:endParaRPr lang="it-IT"/>
          </a:p>
        </p:txBody>
      </p:sp>
      <p:sp>
        <p:nvSpPr>
          <p:cNvPr id="40986" name="Line 26"/>
          <p:cNvSpPr>
            <a:spLocks noChangeShapeType="1"/>
          </p:cNvSpPr>
          <p:nvPr/>
        </p:nvSpPr>
        <p:spPr bwMode="auto">
          <a:xfrm>
            <a:off x="7812088" y="4581525"/>
            <a:ext cx="0" cy="288925"/>
          </a:xfrm>
          <a:prstGeom prst="line">
            <a:avLst/>
          </a:prstGeom>
          <a:noFill/>
          <a:ln w="9525">
            <a:solidFill>
              <a:schemeClr val="tx1"/>
            </a:solidFill>
            <a:round/>
            <a:headEnd/>
            <a:tailEnd type="triangle" w="med" len="med"/>
          </a:ln>
        </p:spPr>
        <p:txBody>
          <a:bodyPr/>
          <a:lstStyle/>
          <a:p>
            <a:endParaRPr lang="it-IT"/>
          </a:p>
        </p:txBody>
      </p:sp>
      <p:sp>
        <p:nvSpPr>
          <p:cNvPr id="40987" name="Line 27"/>
          <p:cNvSpPr>
            <a:spLocks noChangeShapeType="1"/>
          </p:cNvSpPr>
          <p:nvPr/>
        </p:nvSpPr>
        <p:spPr bwMode="auto">
          <a:xfrm flipV="1">
            <a:off x="7164388" y="4941888"/>
            <a:ext cx="0" cy="215900"/>
          </a:xfrm>
          <a:prstGeom prst="line">
            <a:avLst/>
          </a:prstGeom>
          <a:noFill/>
          <a:ln w="9525">
            <a:solidFill>
              <a:schemeClr val="tx1"/>
            </a:solidFill>
            <a:round/>
            <a:headEnd/>
            <a:tailEnd type="triangle" w="med" len="med"/>
          </a:ln>
        </p:spPr>
        <p:txBody>
          <a:bodyPr/>
          <a:lstStyle/>
          <a:p>
            <a:endParaRPr lang="it-IT"/>
          </a:p>
        </p:txBody>
      </p:sp>
      <p:sp>
        <p:nvSpPr>
          <p:cNvPr id="40988" name="AutoShape 28"/>
          <p:cNvSpPr>
            <a:spLocks noChangeArrowheads="1"/>
          </p:cNvSpPr>
          <p:nvPr/>
        </p:nvSpPr>
        <p:spPr bwMode="auto">
          <a:xfrm flipV="1">
            <a:off x="3059113" y="2852738"/>
            <a:ext cx="576262" cy="936625"/>
          </a:xfrm>
          <a:custGeom>
            <a:avLst/>
            <a:gdLst>
              <a:gd name="T0" fmla="*/ 305606035 w 21600"/>
              <a:gd name="T1" fmla="*/ 0 h 21600"/>
              <a:gd name="T2" fmla="*/ 201053844 w 21600"/>
              <a:gd name="T3" fmla="*/ 455771794 h 21600"/>
              <a:gd name="T4" fmla="*/ 0 w 21600"/>
              <a:gd name="T5" fmla="*/ 1551744929 h 21600"/>
              <a:gd name="T6" fmla="*/ 173424759 w 21600"/>
              <a:gd name="T7" fmla="*/ 1761122862 h 21600"/>
              <a:gd name="T8" fmla="*/ 346850372 w 21600"/>
              <a:gd name="T9" fmla="*/ 1150029734 h 21600"/>
              <a:gd name="T10" fmla="*/ 410159132 w 21600"/>
              <a:gd name="T11" fmla="*/ 455771794 h 21600"/>
              <a:gd name="T12" fmla="*/ 17694720 60000 65536"/>
              <a:gd name="T13" fmla="*/ 11796480 60000 65536"/>
              <a:gd name="T14" fmla="*/ 11796480 60000 65536"/>
              <a:gd name="T15" fmla="*/ 5898240 60000 65536"/>
              <a:gd name="T16" fmla="*/ 0 60000 65536"/>
              <a:gd name="T17" fmla="*/ 0 60000 65536"/>
              <a:gd name="T18" fmla="*/ 0 w 21600"/>
              <a:gd name="T19" fmla="*/ 16463 h 21600"/>
              <a:gd name="T20" fmla="*/ 1826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94" y="0"/>
                </a:moveTo>
                <a:lnTo>
                  <a:pt x="10588" y="5590"/>
                </a:lnTo>
                <a:lnTo>
                  <a:pt x="13922" y="5590"/>
                </a:lnTo>
                <a:lnTo>
                  <a:pt x="13922" y="16463"/>
                </a:lnTo>
                <a:lnTo>
                  <a:pt x="0" y="16463"/>
                </a:lnTo>
                <a:lnTo>
                  <a:pt x="0" y="21600"/>
                </a:lnTo>
                <a:lnTo>
                  <a:pt x="18266" y="21600"/>
                </a:lnTo>
                <a:lnTo>
                  <a:pt x="18266" y="5590"/>
                </a:lnTo>
                <a:lnTo>
                  <a:pt x="21600" y="559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0989" name="Text Box 29"/>
          <p:cNvSpPr txBox="1">
            <a:spLocks noChangeArrowheads="1"/>
          </p:cNvSpPr>
          <p:nvPr/>
        </p:nvSpPr>
        <p:spPr bwMode="auto">
          <a:xfrm>
            <a:off x="395288" y="3789363"/>
            <a:ext cx="4464050" cy="2801937"/>
          </a:xfrm>
          <a:prstGeom prst="rect">
            <a:avLst/>
          </a:prstGeom>
          <a:noFill/>
          <a:ln w="25400">
            <a:solidFill>
              <a:srgbClr val="FF0000"/>
            </a:solidFill>
            <a:miter lim="800000"/>
            <a:headEnd/>
            <a:tailEnd/>
          </a:ln>
        </p:spPr>
        <p:txBody>
          <a:bodyPr>
            <a:spAutoFit/>
          </a:bodyPr>
          <a:lstStyle/>
          <a:p>
            <a:pPr>
              <a:spcBef>
                <a:spcPct val="50000"/>
              </a:spcBef>
            </a:pPr>
            <a:r>
              <a:rPr lang="it-IT" sz="1300"/>
              <a:t>Disordini del metabolismo della creatina:</a:t>
            </a:r>
          </a:p>
          <a:p>
            <a:pPr>
              <a:spcBef>
                <a:spcPct val="50000"/>
              </a:spcBef>
              <a:buFontTx/>
              <a:buChar char="-"/>
            </a:pPr>
            <a:r>
              <a:rPr lang="it-IT" sz="1300"/>
              <a:t>Deficit arginina-glicina aminotrasferasi (AGAT) AR</a:t>
            </a:r>
          </a:p>
          <a:p>
            <a:pPr>
              <a:spcBef>
                <a:spcPct val="50000"/>
              </a:spcBef>
              <a:buFontTx/>
              <a:buChar char="-"/>
            </a:pPr>
            <a:r>
              <a:rPr lang="it-IT" sz="1300"/>
              <a:t> Deficit guanidino-acetato metiltrasferasi (GAMT) AR</a:t>
            </a:r>
          </a:p>
          <a:p>
            <a:pPr>
              <a:spcBef>
                <a:spcPct val="50000"/>
              </a:spcBef>
              <a:buFontTx/>
              <a:buChar char="-"/>
            </a:pPr>
            <a:r>
              <a:rPr lang="it-IT" sz="1300"/>
              <a:t> Deficit del trasportatore della creatina (CRTR) X-l</a:t>
            </a:r>
          </a:p>
          <a:p>
            <a:pPr>
              <a:spcBef>
                <a:spcPct val="50000"/>
              </a:spcBef>
              <a:buFontTx/>
              <a:buChar char="-"/>
            </a:pPr>
            <a:r>
              <a:rPr lang="it-IT" sz="1300"/>
              <a:t>Clinica: ipotonia, atassia, ritardo dello sviluppo psicomotorio, convulsioni, movimenti distonici, ipercinetici</a:t>
            </a:r>
          </a:p>
          <a:p>
            <a:pPr>
              <a:spcBef>
                <a:spcPct val="50000"/>
              </a:spcBef>
              <a:buFontTx/>
              <a:buChar char="-"/>
            </a:pPr>
            <a:r>
              <a:rPr lang="it-IT" sz="1300"/>
              <a:t>Diagnosi:    creatina creatinina nel sangue ed urine   per 	AGAT e GAMT</a:t>
            </a:r>
          </a:p>
          <a:p>
            <a:pPr lvl="1">
              <a:spcBef>
                <a:spcPct val="50000"/>
              </a:spcBef>
            </a:pPr>
            <a:r>
              <a:rPr lang="it-IT" sz="1300"/>
              <a:t>          creatina/creatinina urine:  CRTR</a:t>
            </a:r>
          </a:p>
          <a:p>
            <a:pPr lvl="1">
              <a:spcBef>
                <a:spcPct val="50000"/>
              </a:spcBef>
            </a:pPr>
            <a:r>
              <a:rPr lang="it-IT" sz="1300"/>
              <a:t>          Guanidinoacetato:    GAMT   AGAT         </a:t>
            </a:r>
          </a:p>
        </p:txBody>
      </p:sp>
      <p:sp>
        <p:nvSpPr>
          <p:cNvPr id="40990" name="Line 30"/>
          <p:cNvSpPr>
            <a:spLocks noChangeShapeType="1"/>
          </p:cNvSpPr>
          <p:nvPr/>
        </p:nvSpPr>
        <p:spPr bwMode="auto">
          <a:xfrm flipV="1">
            <a:off x="3276600" y="6021388"/>
            <a:ext cx="0" cy="215900"/>
          </a:xfrm>
          <a:prstGeom prst="line">
            <a:avLst/>
          </a:prstGeom>
          <a:noFill/>
          <a:ln w="9525">
            <a:solidFill>
              <a:schemeClr val="tx1"/>
            </a:solidFill>
            <a:round/>
            <a:headEnd/>
            <a:tailEnd type="triangle" w="med" len="med"/>
          </a:ln>
        </p:spPr>
        <p:txBody>
          <a:bodyPr/>
          <a:lstStyle/>
          <a:p>
            <a:endParaRPr lang="it-IT"/>
          </a:p>
        </p:txBody>
      </p:sp>
      <p:sp>
        <p:nvSpPr>
          <p:cNvPr id="40991" name="Line 31"/>
          <p:cNvSpPr>
            <a:spLocks noChangeShapeType="1"/>
          </p:cNvSpPr>
          <p:nvPr/>
        </p:nvSpPr>
        <p:spPr bwMode="auto">
          <a:xfrm flipV="1">
            <a:off x="2916238" y="6308725"/>
            <a:ext cx="0" cy="215900"/>
          </a:xfrm>
          <a:prstGeom prst="line">
            <a:avLst/>
          </a:prstGeom>
          <a:noFill/>
          <a:ln w="9525">
            <a:solidFill>
              <a:schemeClr val="tx1"/>
            </a:solidFill>
            <a:round/>
            <a:headEnd/>
            <a:tailEnd type="triangle" w="med" len="med"/>
          </a:ln>
        </p:spPr>
        <p:txBody>
          <a:bodyPr/>
          <a:lstStyle/>
          <a:p>
            <a:endParaRPr lang="it-IT"/>
          </a:p>
        </p:txBody>
      </p:sp>
      <p:sp>
        <p:nvSpPr>
          <p:cNvPr id="40992" name="Line 32"/>
          <p:cNvSpPr>
            <a:spLocks noChangeShapeType="1"/>
          </p:cNvSpPr>
          <p:nvPr/>
        </p:nvSpPr>
        <p:spPr bwMode="auto">
          <a:xfrm>
            <a:off x="1258888" y="5516563"/>
            <a:ext cx="0" cy="288925"/>
          </a:xfrm>
          <a:prstGeom prst="line">
            <a:avLst/>
          </a:prstGeom>
          <a:noFill/>
          <a:ln w="9525">
            <a:solidFill>
              <a:schemeClr val="tx1"/>
            </a:solidFill>
            <a:round/>
            <a:headEnd/>
            <a:tailEnd type="triangle" w="med" len="med"/>
          </a:ln>
        </p:spPr>
        <p:txBody>
          <a:bodyPr/>
          <a:lstStyle/>
          <a:p>
            <a:endParaRPr lang="it-IT"/>
          </a:p>
        </p:txBody>
      </p:sp>
      <p:sp>
        <p:nvSpPr>
          <p:cNvPr id="40993" name="Line 33"/>
          <p:cNvSpPr>
            <a:spLocks noChangeShapeType="1"/>
          </p:cNvSpPr>
          <p:nvPr/>
        </p:nvSpPr>
        <p:spPr bwMode="auto">
          <a:xfrm>
            <a:off x="3492500" y="6308725"/>
            <a:ext cx="0" cy="288925"/>
          </a:xfrm>
          <a:prstGeom prst="line">
            <a:avLst/>
          </a:prstGeom>
          <a:noFill/>
          <a:ln w="9525">
            <a:solidFill>
              <a:schemeClr val="tx1"/>
            </a:solidFill>
            <a:round/>
            <a:headEnd/>
            <a:tailEnd type="triangle" w="med" len="med"/>
          </a:ln>
        </p:spPr>
        <p:txBody>
          <a:bodyPr/>
          <a:lstStyle/>
          <a:p>
            <a:endParaRPr lang="it-IT"/>
          </a:p>
        </p:txBody>
      </p:sp>
      <p:sp>
        <p:nvSpPr>
          <p:cNvPr id="41019" name="Rectangle 59"/>
          <p:cNvSpPr>
            <a:spLocks noChangeArrowheads="1"/>
          </p:cNvSpPr>
          <p:nvPr/>
        </p:nvSpPr>
        <p:spPr bwMode="auto">
          <a:xfrm>
            <a:off x="5003800" y="5726113"/>
            <a:ext cx="4067175" cy="914400"/>
          </a:xfrm>
          <a:prstGeom prst="rect">
            <a:avLst/>
          </a:prstGeom>
          <a:noFill/>
          <a:ln w="9525">
            <a:noFill/>
            <a:miter lim="800000"/>
            <a:headEnd/>
            <a:tailEnd/>
          </a:ln>
        </p:spPr>
        <p:txBody>
          <a:bodyPr lIns="0" tIns="0" rIns="0" bIns="0" anchor="ctr">
            <a:spAutoFit/>
          </a:bodyPr>
          <a:lstStyle/>
          <a:p>
            <a:pPr algn="ctr"/>
            <a:r>
              <a:rPr lang="it-IT" sz="1000" b="1" i="1"/>
              <a:t>Peroxisomal disorders</a:t>
            </a:r>
            <a:r>
              <a:rPr lang="it-IT" sz="1000" i="1"/>
              <a:t>, Baumgartner MR, Saudubray JM., </a:t>
            </a:r>
          </a:p>
          <a:p>
            <a:pPr algn="ctr"/>
            <a:r>
              <a:rPr lang="it-IT" sz="1000" i="1"/>
              <a:t>Semin Neonatol. 2002</a:t>
            </a:r>
          </a:p>
          <a:p>
            <a:pPr algn="ctr"/>
            <a:r>
              <a:rPr lang="it-IT" sz="1000" b="1" i="1"/>
              <a:t>Creatine and creatine deficiency syndromes: biochemical and clinical aspects,</a:t>
            </a:r>
            <a:r>
              <a:rPr lang="it-IT" sz="1000" i="1"/>
              <a:t> Nasrallah F, Feki M, Kaabachi N.</a:t>
            </a:r>
          </a:p>
          <a:p>
            <a:pPr algn="ctr"/>
            <a:r>
              <a:rPr lang="it-IT" sz="1000" i="1"/>
              <a:t>Pediatr Neurol. 2010</a:t>
            </a:r>
          </a:p>
          <a:p>
            <a:pPr algn="ctr"/>
            <a:endParaRPr lang="it-IT" sz="10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1"/>
                                        </p:tgtEl>
                                        <p:attrNameLst>
                                          <p:attrName>style.visibility</p:attrName>
                                        </p:attrNameLst>
                                      </p:cBhvr>
                                      <p:to>
                                        <p:strVal val="visible"/>
                                      </p:to>
                                    </p:set>
                                    <p:anim calcmode="lin" valueType="num">
                                      <p:cBhvr additive="base">
                                        <p:cTn id="7" dur="500" fill="hold"/>
                                        <p:tgtEl>
                                          <p:spTgt spid="40981"/>
                                        </p:tgtEl>
                                        <p:attrNameLst>
                                          <p:attrName>ppt_x</p:attrName>
                                        </p:attrNameLst>
                                      </p:cBhvr>
                                      <p:tavLst>
                                        <p:tav tm="0">
                                          <p:val>
                                            <p:strVal val="#ppt_x"/>
                                          </p:val>
                                        </p:tav>
                                        <p:tav tm="100000">
                                          <p:val>
                                            <p:strVal val="#ppt_x"/>
                                          </p:val>
                                        </p:tav>
                                      </p:tavLst>
                                    </p:anim>
                                    <p:anim calcmode="lin" valueType="num">
                                      <p:cBhvr additive="base">
                                        <p:cTn id="8" dur="500" fill="hold"/>
                                        <p:tgtEl>
                                          <p:spTgt spid="409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70"/>
                                        </p:tgtEl>
                                        <p:attrNameLst>
                                          <p:attrName>style.visibility</p:attrName>
                                        </p:attrNameLst>
                                      </p:cBhvr>
                                      <p:to>
                                        <p:strVal val="visible"/>
                                      </p:to>
                                    </p:set>
                                    <p:anim calcmode="lin" valueType="num">
                                      <p:cBhvr additive="base">
                                        <p:cTn id="13" dur="500" fill="hold"/>
                                        <p:tgtEl>
                                          <p:spTgt spid="40970"/>
                                        </p:tgtEl>
                                        <p:attrNameLst>
                                          <p:attrName>ppt_x</p:attrName>
                                        </p:attrNameLst>
                                      </p:cBhvr>
                                      <p:tavLst>
                                        <p:tav tm="0">
                                          <p:val>
                                            <p:strVal val="#ppt_x"/>
                                          </p:val>
                                        </p:tav>
                                        <p:tav tm="100000">
                                          <p:val>
                                            <p:strVal val="#ppt_x"/>
                                          </p:val>
                                        </p:tav>
                                      </p:tavLst>
                                    </p:anim>
                                    <p:anim calcmode="lin" valueType="num">
                                      <p:cBhvr additive="base">
                                        <p:cTn id="14" dur="500" fill="hold"/>
                                        <p:tgtEl>
                                          <p:spTgt spid="4097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972"/>
                                        </p:tgtEl>
                                        <p:attrNameLst>
                                          <p:attrName>style.visibility</p:attrName>
                                        </p:attrNameLst>
                                      </p:cBhvr>
                                      <p:to>
                                        <p:strVal val="visible"/>
                                      </p:to>
                                    </p:set>
                                    <p:anim calcmode="lin" valueType="num">
                                      <p:cBhvr additive="base">
                                        <p:cTn id="17" dur="500" fill="hold"/>
                                        <p:tgtEl>
                                          <p:spTgt spid="40972"/>
                                        </p:tgtEl>
                                        <p:attrNameLst>
                                          <p:attrName>ppt_x</p:attrName>
                                        </p:attrNameLst>
                                      </p:cBhvr>
                                      <p:tavLst>
                                        <p:tav tm="0">
                                          <p:val>
                                            <p:strVal val="#ppt_x"/>
                                          </p:val>
                                        </p:tav>
                                        <p:tav tm="100000">
                                          <p:val>
                                            <p:strVal val="#ppt_x"/>
                                          </p:val>
                                        </p:tav>
                                      </p:tavLst>
                                    </p:anim>
                                    <p:anim calcmode="lin" valueType="num">
                                      <p:cBhvr additive="base">
                                        <p:cTn id="18"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73"/>
                                        </p:tgtEl>
                                        <p:attrNameLst>
                                          <p:attrName>style.visibility</p:attrName>
                                        </p:attrNameLst>
                                      </p:cBhvr>
                                      <p:to>
                                        <p:strVal val="visible"/>
                                      </p:to>
                                    </p:set>
                                    <p:anim calcmode="lin" valueType="num">
                                      <p:cBhvr additive="base">
                                        <p:cTn id="23" dur="500" fill="hold"/>
                                        <p:tgtEl>
                                          <p:spTgt spid="40973"/>
                                        </p:tgtEl>
                                        <p:attrNameLst>
                                          <p:attrName>ppt_x</p:attrName>
                                        </p:attrNameLst>
                                      </p:cBhvr>
                                      <p:tavLst>
                                        <p:tav tm="0">
                                          <p:val>
                                            <p:strVal val="#ppt_x"/>
                                          </p:val>
                                        </p:tav>
                                        <p:tav tm="100000">
                                          <p:val>
                                            <p:strVal val="#ppt_x"/>
                                          </p:val>
                                        </p:tav>
                                      </p:tavLst>
                                    </p:anim>
                                    <p:anim calcmode="lin" valueType="num">
                                      <p:cBhvr additive="base">
                                        <p:cTn id="24" dur="500" fill="hold"/>
                                        <p:tgtEl>
                                          <p:spTgt spid="409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71"/>
                                        </p:tgtEl>
                                        <p:attrNameLst>
                                          <p:attrName>style.visibility</p:attrName>
                                        </p:attrNameLst>
                                      </p:cBhvr>
                                      <p:to>
                                        <p:strVal val="visible"/>
                                      </p:to>
                                    </p:set>
                                    <p:anim calcmode="lin" valueType="num">
                                      <p:cBhvr additive="base">
                                        <p:cTn id="27" dur="500" fill="hold"/>
                                        <p:tgtEl>
                                          <p:spTgt spid="40971"/>
                                        </p:tgtEl>
                                        <p:attrNameLst>
                                          <p:attrName>ppt_x</p:attrName>
                                        </p:attrNameLst>
                                      </p:cBhvr>
                                      <p:tavLst>
                                        <p:tav tm="0">
                                          <p:val>
                                            <p:strVal val="#ppt_x"/>
                                          </p:val>
                                        </p:tav>
                                        <p:tav tm="100000">
                                          <p:val>
                                            <p:strVal val="#ppt_x"/>
                                          </p:val>
                                        </p:tav>
                                      </p:tavLst>
                                    </p:anim>
                                    <p:anim calcmode="lin" valueType="num">
                                      <p:cBhvr additive="base">
                                        <p:cTn id="28"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0975"/>
                                        </p:tgtEl>
                                        <p:attrNameLst>
                                          <p:attrName>style.visibility</p:attrName>
                                        </p:attrNameLst>
                                      </p:cBhvr>
                                      <p:to>
                                        <p:strVal val="visible"/>
                                      </p:to>
                                    </p:set>
                                    <p:anim calcmode="lin" valueType="num">
                                      <p:cBhvr additive="base">
                                        <p:cTn id="33" dur="500" fill="hold"/>
                                        <p:tgtEl>
                                          <p:spTgt spid="40975"/>
                                        </p:tgtEl>
                                        <p:attrNameLst>
                                          <p:attrName>ppt_x</p:attrName>
                                        </p:attrNameLst>
                                      </p:cBhvr>
                                      <p:tavLst>
                                        <p:tav tm="0">
                                          <p:val>
                                            <p:strVal val="#ppt_x"/>
                                          </p:val>
                                        </p:tav>
                                        <p:tav tm="100000">
                                          <p:val>
                                            <p:strVal val="#ppt_x"/>
                                          </p:val>
                                        </p:tav>
                                      </p:tavLst>
                                    </p:anim>
                                    <p:anim calcmode="lin" valueType="num">
                                      <p:cBhvr additive="base">
                                        <p:cTn id="34" dur="500" fill="hold"/>
                                        <p:tgtEl>
                                          <p:spTgt spid="4097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0974"/>
                                        </p:tgtEl>
                                        <p:attrNameLst>
                                          <p:attrName>style.visibility</p:attrName>
                                        </p:attrNameLst>
                                      </p:cBhvr>
                                      <p:to>
                                        <p:strVal val="visible"/>
                                      </p:to>
                                    </p:set>
                                    <p:anim calcmode="lin" valueType="num">
                                      <p:cBhvr additive="base">
                                        <p:cTn id="37" dur="500" fill="hold"/>
                                        <p:tgtEl>
                                          <p:spTgt spid="40974"/>
                                        </p:tgtEl>
                                        <p:attrNameLst>
                                          <p:attrName>ppt_x</p:attrName>
                                        </p:attrNameLst>
                                      </p:cBhvr>
                                      <p:tavLst>
                                        <p:tav tm="0">
                                          <p:val>
                                            <p:strVal val="#ppt_x"/>
                                          </p:val>
                                        </p:tav>
                                        <p:tav tm="100000">
                                          <p:val>
                                            <p:strVal val="#ppt_x"/>
                                          </p:val>
                                        </p:tav>
                                      </p:tavLst>
                                    </p:anim>
                                    <p:anim calcmode="lin" valueType="num">
                                      <p:cBhvr additive="base">
                                        <p:cTn id="38" dur="500" fill="hold"/>
                                        <p:tgtEl>
                                          <p:spTgt spid="409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78"/>
                                        </p:tgtEl>
                                        <p:attrNameLst>
                                          <p:attrName>style.visibility</p:attrName>
                                        </p:attrNameLst>
                                      </p:cBhvr>
                                      <p:to>
                                        <p:strVal val="visible"/>
                                      </p:to>
                                    </p:set>
                                    <p:anim calcmode="lin" valueType="num">
                                      <p:cBhvr additive="base">
                                        <p:cTn id="43" dur="500" fill="hold"/>
                                        <p:tgtEl>
                                          <p:spTgt spid="40978"/>
                                        </p:tgtEl>
                                        <p:attrNameLst>
                                          <p:attrName>ppt_x</p:attrName>
                                        </p:attrNameLst>
                                      </p:cBhvr>
                                      <p:tavLst>
                                        <p:tav tm="0">
                                          <p:val>
                                            <p:strVal val="#ppt_x"/>
                                          </p:val>
                                        </p:tav>
                                        <p:tav tm="100000">
                                          <p:val>
                                            <p:strVal val="#ppt_x"/>
                                          </p:val>
                                        </p:tav>
                                      </p:tavLst>
                                    </p:anim>
                                    <p:anim calcmode="lin" valueType="num">
                                      <p:cBhvr additive="base">
                                        <p:cTn id="44" dur="500" fill="hold"/>
                                        <p:tgtEl>
                                          <p:spTgt spid="40978"/>
                                        </p:tgtEl>
                                        <p:attrNameLst>
                                          <p:attrName>ppt_y</p:attrName>
                                        </p:attrNameLst>
                                      </p:cBhvr>
                                      <p:tavLst>
                                        <p:tav tm="0">
                                          <p:val>
                                            <p:strVal val="1+#ppt_h/2"/>
                                          </p:val>
                                        </p:tav>
                                        <p:tav tm="100000">
                                          <p:val>
                                            <p:strVal val="#ppt_y"/>
                                          </p:val>
                                        </p:tav>
                                      </p:tavLst>
                                    </p:anim>
                                  </p:childTnLst>
                                </p:cTn>
                              </p:par>
                              <p:par>
                                <p:cTn id="45" presetID="4" presetClass="entr" presetSubtype="16" fill="hold" grpId="0" nodeType="withEffect">
                                  <p:stCondLst>
                                    <p:cond delay="0"/>
                                  </p:stCondLst>
                                  <p:childTnLst>
                                    <p:set>
                                      <p:cBhvr>
                                        <p:cTn id="46" dur="1" fill="hold">
                                          <p:stCondLst>
                                            <p:cond delay="0"/>
                                          </p:stCondLst>
                                        </p:cTn>
                                        <p:tgtEl>
                                          <p:spTgt spid="40982"/>
                                        </p:tgtEl>
                                        <p:attrNameLst>
                                          <p:attrName>style.visibility</p:attrName>
                                        </p:attrNameLst>
                                      </p:cBhvr>
                                      <p:to>
                                        <p:strVal val="visible"/>
                                      </p:to>
                                    </p:set>
                                    <p:animEffect transition="in" filter="box(in)">
                                      <p:cBhvr>
                                        <p:cTn id="47" dur="500"/>
                                        <p:tgtEl>
                                          <p:spTgt spid="4098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0983"/>
                                        </p:tgtEl>
                                        <p:attrNameLst>
                                          <p:attrName>style.visibility</p:attrName>
                                        </p:attrNameLst>
                                      </p:cBhvr>
                                      <p:to>
                                        <p:strVal val="visible"/>
                                      </p:to>
                                    </p:set>
                                    <p:anim calcmode="lin" valueType="num">
                                      <p:cBhvr additive="base">
                                        <p:cTn id="52" dur="500" fill="hold"/>
                                        <p:tgtEl>
                                          <p:spTgt spid="40983"/>
                                        </p:tgtEl>
                                        <p:attrNameLst>
                                          <p:attrName>ppt_x</p:attrName>
                                        </p:attrNameLst>
                                      </p:cBhvr>
                                      <p:tavLst>
                                        <p:tav tm="0">
                                          <p:val>
                                            <p:strVal val="#ppt_x"/>
                                          </p:val>
                                        </p:tav>
                                        <p:tav tm="100000">
                                          <p:val>
                                            <p:strVal val="#ppt_x"/>
                                          </p:val>
                                        </p:tav>
                                      </p:tavLst>
                                    </p:anim>
                                    <p:anim calcmode="lin" valueType="num">
                                      <p:cBhvr additive="base">
                                        <p:cTn id="53" dur="500" fill="hold"/>
                                        <p:tgtEl>
                                          <p:spTgt spid="4098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0984"/>
                                        </p:tgtEl>
                                        <p:attrNameLst>
                                          <p:attrName>style.visibility</p:attrName>
                                        </p:attrNameLst>
                                      </p:cBhvr>
                                      <p:to>
                                        <p:strVal val="visible"/>
                                      </p:to>
                                    </p:set>
                                    <p:anim calcmode="lin" valueType="num">
                                      <p:cBhvr additive="base">
                                        <p:cTn id="56" dur="500" fill="hold"/>
                                        <p:tgtEl>
                                          <p:spTgt spid="40984"/>
                                        </p:tgtEl>
                                        <p:attrNameLst>
                                          <p:attrName>ppt_x</p:attrName>
                                        </p:attrNameLst>
                                      </p:cBhvr>
                                      <p:tavLst>
                                        <p:tav tm="0">
                                          <p:val>
                                            <p:strVal val="#ppt_x"/>
                                          </p:val>
                                        </p:tav>
                                        <p:tav tm="100000">
                                          <p:val>
                                            <p:strVal val="#ppt_x"/>
                                          </p:val>
                                        </p:tav>
                                      </p:tavLst>
                                    </p:anim>
                                    <p:anim calcmode="lin" valueType="num">
                                      <p:cBhvr additive="base">
                                        <p:cTn id="57" dur="500" fill="hold"/>
                                        <p:tgtEl>
                                          <p:spTgt spid="40984"/>
                                        </p:tgtEl>
                                        <p:attrNameLst>
                                          <p:attrName>ppt_y</p:attrName>
                                        </p:attrNameLst>
                                      </p:cBhvr>
                                      <p:tavLst>
                                        <p:tav tm="0">
                                          <p:val>
                                            <p:strVal val="1+#ppt_h/2"/>
                                          </p:val>
                                        </p:tav>
                                        <p:tav tm="100000">
                                          <p:val>
                                            <p:strVal val="#ppt_y"/>
                                          </p:val>
                                        </p:tav>
                                      </p:tavLst>
                                    </p:anim>
                                  </p:childTnLst>
                                </p:cTn>
                              </p:par>
                              <p:par>
                                <p:cTn id="58" presetID="4" presetClass="entr" presetSubtype="16" fill="hold" grpId="0" nodeType="withEffect">
                                  <p:stCondLst>
                                    <p:cond delay="0"/>
                                  </p:stCondLst>
                                  <p:childTnLst>
                                    <p:set>
                                      <p:cBhvr>
                                        <p:cTn id="59" dur="1" fill="hold">
                                          <p:stCondLst>
                                            <p:cond delay="0"/>
                                          </p:stCondLst>
                                        </p:cTn>
                                        <p:tgtEl>
                                          <p:spTgt spid="40985"/>
                                        </p:tgtEl>
                                        <p:attrNameLst>
                                          <p:attrName>style.visibility</p:attrName>
                                        </p:attrNameLst>
                                      </p:cBhvr>
                                      <p:to>
                                        <p:strVal val="visible"/>
                                      </p:to>
                                    </p:set>
                                    <p:animEffect transition="in" filter="box(in)">
                                      <p:cBhvr>
                                        <p:cTn id="60" dur="500"/>
                                        <p:tgtEl>
                                          <p:spTgt spid="40985"/>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40986"/>
                                        </p:tgtEl>
                                        <p:attrNameLst>
                                          <p:attrName>style.visibility</p:attrName>
                                        </p:attrNameLst>
                                      </p:cBhvr>
                                      <p:to>
                                        <p:strVal val="visible"/>
                                      </p:to>
                                    </p:set>
                                    <p:anim calcmode="lin" valueType="num">
                                      <p:cBhvr additive="base">
                                        <p:cTn id="63" dur="500" fill="hold"/>
                                        <p:tgtEl>
                                          <p:spTgt spid="40986"/>
                                        </p:tgtEl>
                                        <p:attrNameLst>
                                          <p:attrName>ppt_x</p:attrName>
                                        </p:attrNameLst>
                                      </p:cBhvr>
                                      <p:tavLst>
                                        <p:tav tm="0">
                                          <p:val>
                                            <p:strVal val="#ppt_x"/>
                                          </p:val>
                                        </p:tav>
                                        <p:tav tm="100000">
                                          <p:val>
                                            <p:strVal val="#ppt_x"/>
                                          </p:val>
                                        </p:tav>
                                      </p:tavLst>
                                    </p:anim>
                                    <p:anim calcmode="lin" valueType="num">
                                      <p:cBhvr additive="base">
                                        <p:cTn id="64" dur="500" fill="hold"/>
                                        <p:tgtEl>
                                          <p:spTgt spid="409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0987"/>
                                        </p:tgtEl>
                                        <p:attrNameLst>
                                          <p:attrName>style.visibility</p:attrName>
                                        </p:attrNameLst>
                                      </p:cBhvr>
                                      <p:to>
                                        <p:strVal val="visible"/>
                                      </p:to>
                                    </p:set>
                                    <p:anim calcmode="lin" valueType="num">
                                      <p:cBhvr additive="base">
                                        <p:cTn id="67" dur="500" fill="hold"/>
                                        <p:tgtEl>
                                          <p:spTgt spid="40987"/>
                                        </p:tgtEl>
                                        <p:attrNameLst>
                                          <p:attrName>ppt_x</p:attrName>
                                        </p:attrNameLst>
                                      </p:cBhvr>
                                      <p:tavLst>
                                        <p:tav tm="0">
                                          <p:val>
                                            <p:strVal val="#ppt_x"/>
                                          </p:val>
                                        </p:tav>
                                        <p:tav tm="100000">
                                          <p:val>
                                            <p:strVal val="#ppt_x"/>
                                          </p:val>
                                        </p:tav>
                                      </p:tavLst>
                                    </p:anim>
                                    <p:anim calcmode="lin" valueType="num">
                                      <p:cBhvr additive="base">
                                        <p:cTn id="68" dur="500" fill="hold"/>
                                        <p:tgtEl>
                                          <p:spTgt spid="4098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0988"/>
                                        </p:tgtEl>
                                        <p:attrNameLst>
                                          <p:attrName>style.visibility</p:attrName>
                                        </p:attrNameLst>
                                      </p:cBhvr>
                                      <p:to>
                                        <p:strVal val="visible"/>
                                      </p:to>
                                    </p:set>
                                    <p:anim calcmode="lin" valueType="num">
                                      <p:cBhvr additive="base">
                                        <p:cTn id="73" dur="500" fill="hold"/>
                                        <p:tgtEl>
                                          <p:spTgt spid="40988"/>
                                        </p:tgtEl>
                                        <p:attrNameLst>
                                          <p:attrName>ppt_x</p:attrName>
                                        </p:attrNameLst>
                                      </p:cBhvr>
                                      <p:tavLst>
                                        <p:tav tm="0">
                                          <p:val>
                                            <p:strVal val="#ppt_x"/>
                                          </p:val>
                                        </p:tav>
                                        <p:tav tm="100000">
                                          <p:val>
                                            <p:strVal val="#ppt_x"/>
                                          </p:val>
                                        </p:tav>
                                      </p:tavLst>
                                    </p:anim>
                                    <p:anim calcmode="lin" valueType="num">
                                      <p:cBhvr additive="base">
                                        <p:cTn id="74" dur="500" fill="hold"/>
                                        <p:tgtEl>
                                          <p:spTgt spid="4098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0989"/>
                                        </p:tgtEl>
                                        <p:attrNameLst>
                                          <p:attrName>style.visibility</p:attrName>
                                        </p:attrNameLst>
                                      </p:cBhvr>
                                      <p:to>
                                        <p:strVal val="visible"/>
                                      </p:to>
                                    </p:set>
                                    <p:anim calcmode="lin" valueType="num">
                                      <p:cBhvr additive="base">
                                        <p:cTn id="79" dur="500" fill="hold"/>
                                        <p:tgtEl>
                                          <p:spTgt spid="40989"/>
                                        </p:tgtEl>
                                        <p:attrNameLst>
                                          <p:attrName>ppt_x</p:attrName>
                                        </p:attrNameLst>
                                      </p:cBhvr>
                                      <p:tavLst>
                                        <p:tav tm="0">
                                          <p:val>
                                            <p:strVal val="#ppt_x"/>
                                          </p:val>
                                        </p:tav>
                                        <p:tav tm="100000">
                                          <p:val>
                                            <p:strVal val="#ppt_x"/>
                                          </p:val>
                                        </p:tav>
                                      </p:tavLst>
                                    </p:anim>
                                    <p:anim calcmode="lin" valueType="num">
                                      <p:cBhvr additive="base">
                                        <p:cTn id="80" dur="500" fill="hold"/>
                                        <p:tgtEl>
                                          <p:spTgt spid="4098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0992"/>
                                        </p:tgtEl>
                                        <p:attrNameLst>
                                          <p:attrName>style.visibility</p:attrName>
                                        </p:attrNameLst>
                                      </p:cBhvr>
                                      <p:to>
                                        <p:strVal val="visible"/>
                                      </p:to>
                                    </p:set>
                                    <p:anim calcmode="lin" valueType="num">
                                      <p:cBhvr additive="base">
                                        <p:cTn id="83" dur="500" fill="hold"/>
                                        <p:tgtEl>
                                          <p:spTgt spid="40992"/>
                                        </p:tgtEl>
                                        <p:attrNameLst>
                                          <p:attrName>ppt_x</p:attrName>
                                        </p:attrNameLst>
                                      </p:cBhvr>
                                      <p:tavLst>
                                        <p:tav tm="0">
                                          <p:val>
                                            <p:strVal val="#ppt_x"/>
                                          </p:val>
                                        </p:tav>
                                        <p:tav tm="100000">
                                          <p:val>
                                            <p:strVal val="#ppt_x"/>
                                          </p:val>
                                        </p:tav>
                                      </p:tavLst>
                                    </p:anim>
                                    <p:anim calcmode="lin" valueType="num">
                                      <p:cBhvr additive="base">
                                        <p:cTn id="84" dur="500" fill="hold"/>
                                        <p:tgtEl>
                                          <p:spTgt spid="4099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990"/>
                                        </p:tgtEl>
                                        <p:attrNameLst>
                                          <p:attrName>style.visibility</p:attrName>
                                        </p:attrNameLst>
                                      </p:cBhvr>
                                      <p:to>
                                        <p:strVal val="visible"/>
                                      </p:to>
                                    </p:set>
                                    <p:anim calcmode="lin" valueType="num">
                                      <p:cBhvr additive="base">
                                        <p:cTn id="87" dur="500" fill="hold"/>
                                        <p:tgtEl>
                                          <p:spTgt spid="40990"/>
                                        </p:tgtEl>
                                        <p:attrNameLst>
                                          <p:attrName>ppt_x</p:attrName>
                                        </p:attrNameLst>
                                      </p:cBhvr>
                                      <p:tavLst>
                                        <p:tav tm="0">
                                          <p:val>
                                            <p:strVal val="#ppt_x"/>
                                          </p:val>
                                        </p:tav>
                                        <p:tav tm="100000">
                                          <p:val>
                                            <p:strVal val="#ppt_x"/>
                                          </p:val>
                                        </p:tav>
                                      </p:tavLst>
                                    </p:anim>
                                    <p:anim calcmode="lin" valueType="num">
                                      <p:cBhvr additive="base">
                                        <p:cTn id="88" dur="500" fill="hold"/>
                                        <p:tgtEl>
                                          <p:spTgt spid="4099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0991"/>
                                        </p:tgtEl>
                                        <p:attrNameLst>
                                          <p:attrName>style.visibility</p:attrName>
                                        </p:attrNameLst>
                                      </p:cBhvr>
                                      <p:to>
                                        <p:strVal val="visible"/>
                                      </p:to>
                                    </p:set>
                                    <p:anim calcmode="lin" valueType="num">
                                      <p:cBhvr additive="base">
                                        <p:cTn id="91" dur="500" fill="hold"/>
                                        <p:tgtEl>
                                          <p:spTgt spid="40991"/>
                                        </p:tgtEl>
                                        <p:attrNameLst>
                                          <p:attrName>ppt_x</p:attrName>
                                        </p:attrNameLst>
                                      </p:cBhvr>
                                      <p:tavLst>
                                        <p:tav tm="0">
                                          <p:val>
                                            <p:strVal val="#ppt_x"/>
                                          </p:val>
                                        </p:tav>
                                        <p:tav tm="100000">
                                          <p:val>
                                            <p:strVal val="#ppt_x"/>
                                          </p:val>
                                        </p:tav>
                                      </p:tavLst>
                                    </p:anim>
                                    <p:anim calcmode="lin" valueType="num">
                                      <p:cBhvr additive="base">
                                        <p:cTn id="92" dur="500" fill="hold"/>
                                        <p:tgtEl>
                                          <p:spTgt spid="4099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0993"/>
                                        </p:tgtEl>
                                        <p:attrNameLst>
                                          <p:attrName>style.visibility</p:attrName>
                                        </p:attrNameLst>
                                      </p:cBhvr>
                                      <p:to>
                                        <p:strVal val="visible"/>
                                      </p:to>
                                    </p:set>
                                    <p:anim calcmode="lin" valueType="num">
                                      <p:cBhvr additive="base">
                                        <p:cTn id="95" dur="500" fill="hold"/>
                                        <p:tgtEl>
                                          <p:spTgt spid="40993"/>
                                        </p:tgtEl>
                                        <p:attrNameLst>
                                          <p:attrName>ppt_x</p:attrName>
                                        </p:attrNameLst>
                                      </p:cBhvr>
                                      <p:tavLst>
                                        <p:tav tm="0">
                                          <p:val>
                                            <p:strVal val="#ppt_x"/>
                                          </p:val>
                                        </p:tav>
                                        <p:tav tm="100000">
                                          <p:val>
                                            <p:strVal val="#ppt_x"/>
                                          </p:val>
                                        </p:tav>
                                      </p:tavLst>
                                    </p:anim>
                                    <p:anim calcmode="lin" valueType="num">
                                      <p:cBhvr additive="base">
                                        <p:cTn id="96" dur="500" fill="hold"/>
                                        <p:tgtEl>
                                          <p:spTgt spid="4099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0979"/>
                                        </p:tgtEl>
                                        <p:attrNameLst>
                                          <p:attrName>style.visibility</p:attrName>
                                        </p:attrNameLst>
                                      </p:cBhvr>
                                      <p:to>
                                        <p:strVal val="visible"/>
                                      </p:to>
                                    </p:set>
                                    <p:anim calcmode="lin" valueType="num">
                                      <p:cBhvr additive="base">
                                        <p:cTn id="101" dur="500" fill="hold"/>
                                        <p:tgtEl>
                                          <p:spTgt spid="40979"/>
                                        </p:tgtEl>
                                        <p:attrNameLst>
                                          <p:attrName>ppt_x</p:attrName>
                                        </p:attrNameLst>
                                      </p:cBhvr>
                                      <p:tavLst>
                                        <p:tav tm="0">
                                          <p:val>
                                            <p:strVal val="#ppt_x"/>
                                          </p:val>
                                        </p:tav>
                                        <p:tav tm="100000">
                                          <p:val>
                                            <p:strVal val="#ppt_x"/>
                                          </p:val>
                                        </p:tav>
                                      </p:tavLst>
                                    </p:anim>
                                    <p:anim calcmode="lin" valueType="num">
                                      <p:cBhvr additive="base">
                                        <p:cTn id="102" dur="500" fill="hold"/>
                                        <p:tgtEl>
                                          <p:spTgt spid="4097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1019">
                                            <p:txEl>
                                              <p:pRg st="0" end="0"/>
                                            </p:txEl>
                                          </p:spTgt>
                                        </p:tgtEl>
                                        <p:attrNameLst>
                                          <p:attrName>style.visibility</p:attrName>
                                        </p:attrNameLst>
                                      </p:cBhvr>
                                      <p:to>
                                        <p:strVal val="visible"/>
                                      </p:to>
                                    </p:set>
                                    <p:anim calcmode="lin" valueType="num">
                                      <p:cBhvr additive="base">
                                        <p:cTn id="107" dur="500" fill="hold"/>
                                        <p:tgtEl>
                                          <p:spTgt spid="41019">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1019">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1019">
                                            <p:txEl>
                                              <p:pRg st="1" end="1"/>
                                            </p:txEl>
                                          </p:spTgt>
                                        </p:tgtEl>
                                        <p:attrNameLst>
                                          <p:attrName>style.visibility</p:attrName>
                                        </p:attrNameLst>
                                      </p:cBhvr>
                                      <p:to>
                                        <p:strVal val="visible"/>
                                      </p:to>
                                    </p:set>
                                    <p:anim calcmode="lin" valueType="num">
                                      <p:cBhvr additive="base">
                                        <p:cTn id="111" dur="500" fill="hold"/>
                                        <p:tgtEl>
                                          <p:spTgt spid="41019">
                                            <p:txEl>
                                              <p:pRg st="1" end="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41019">
                                            <p:txEl>
                                              <p:pRg st="1" end="1"/>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1019">
                                            <p:txEl>
                                              <p:pRg st="2" end="2"/>
                                            </p:txEl>
                                          </p:spTgt>
                                        </p:tgtEl>
                                        <p:attrNameLst>
                                          <p:attrName>style.visibility</p:attrName>
                                        </p:attrNameLst>
                                      </p:cBhvr>
                                      <p:to>
                                        <p:strVal val="visible"/>
                                      </p:to>
                                    </p:set>
                                    <p:anim calcmode="lin" valueType="num">
                                      <p:cBhvr additive="base">
                                        <p:cTn id="115" dur="500" fill="hold"/>
                                        <p:tgtEl>
                                          <p:spTgt spid="41019">
                                            <p:txEl>
                                              <p:pRg st="2" end="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1019">
                                            <p:txEl>
                                              <p:pRg st="2" end="2"/>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1019">
                                            <p:txEl>
                                              <p:pRg st="3" end="3"/>
                                            </p:txEl>
                                          </p:spTgt>
                                        </p:tgtEl>
                                        <p:attrNameLst>
                                          <p:attrName>style.visibility</p:attrName>
                                        </p:attrNameLst>
                                      </p:cBhvr>
                                      <p:to>
                                        <p:strVal val="visible"/>
                                      </p:to>
                                    </p:set>
                                    <p:anim calcmode="lin" valueType="num">
                                      <p:cBhvr additive="base">
                                        <p:cTn id="119" dur="500" fill="hold"/>
                                        <p:tgtEl>
                                          <p:spTgt spid="41019">
                                            <p:txEl>
                                              <p:pRg st="3" end="3"/>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1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3" grpId="0" animBg="1"/>
      <p:bldP spid="40978" grpId="0" animBg="1"/>
      <p:bldP spid="40979" grpId="0" animBg="1"/>
      <p:bldP spid="40982" grpId="0" animBg="1"/>
      <p:bldP spid="40984" grpId="0" animBg="1"/>
      <p:bldP spid="40985" grpId="0" animBg="1"/>
      <p:bldP spid="40986" grpId="0" animBg="1"/>
      <p:bldP spid="40987" grpId="0" animBg="1"/>
      <p:bldP spid="40988" grpId="0" animBg="1"/>
      <p:bldP spid="40989" grpId="0" animBg="1"/>
      <p:bldP spid="40990" grpId="0" animBg="1"/>
      <p:bldP spid="40991" grpId="0" animBg="1"/>
      <p:bldP spid="40992" grpId="0" animBg="1"/>
      <p:bldP spid="409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1"/>
          </p:nvPr>
        </p:nvSpPr>
        <p:spPr>
          <a:xfrm>
            <a:off x="468313" y="1628775"/>
            <a:ext cx="8229600" cy="1655763"/>
          </a:xfrm>
        </p:spPr>
        <p:txBody>
          <a:bodyPr/>
          <a:lstStyle/>
          <a:p>
            <a:pPr eaLnBrk="1" hangingPunct="1"/>
            <a:r>
              <a:rPr lang="it-IT" sz="1800" b="1" smtClean="0"/>
              <a:t>Analisi di metaboliti perossisomiali plasmatici: </a:t>
            </a:r>
            <a:r>
              <a:rPr lang="it-IT" sz="1800" smtClean="0"/>
              <a:t>moderato aumento isolato di C26:0 riferibile all’emolisi presente nel campione; acido fitanico, acido pristanico nel plasma: negativi </a:t>
            </a:r>
          </a:p>
          <a:p>
            <a:pPr eaLnBrk="1" hangingPunct="1"/>
            <a:r>
              <a:rPr lang="it-IT" sz="1800" b="1" smtClean="0"/>
              <a:t>Metaboliti della creatina su plasma ed urine:</a:t>
            </a:r>
            <a:r>
              <a:rPr lang="it-IT" sz="1800" smtClean="0"/>
              <a:t> nella norma;</a:t>
            </a:r>
          </a:p>
        </p:txBody>
      </p:sp>
      <p:pic>
        <p:nvPicPr>
          <p:cNvPr id="34820" name="Picture 4"/>
          <p:cNvPicPr>
            <a:picLocks noChangeAspect="1" noChangeArrowheads="1"/>
          </p:cNvPicPr>
          <p:nvPr/>
        </p:nvPicPr>
        <p:blipFill>
          <a:blip r:embed="rId2"/>
          <a:srcRect/>
          <a:stretch>
            <a:fillRect/>
          </a:stretch>
        </p:blipFill>
        <p:spPr bwMode="auto">
          <a:xfrm>
            <a:off x="2700338" y="3573463"/>
            <a:ext cx="3960812" cy="2779712"/>
          </a:xfrm>
          <a:prstGeom prst="rect">
            <a:avLst/>
          </a:prstGeom>
          <a:noFill/>
          <a:ln w="9525">
            <a:noFill/>
            <a:miter lim="800000"/>
            <a:headEnd/>
            <a:tailEnd/>
          </a:ln>
        </p:spPr>
      </p:pic>
      <p:sp>
        <p:nvSpPr>
          <p:cNvPr id="29699" name="Rectangle 5"/>
          <p:cNvSpPr>
            <a:spLocks/>
          </p:cNvSpPr>
          <p:nvPr/>
        </p:nvSpPr>
        <p:spPr bwMode="auto">
          <a:xfrm>
            <a:off x="468313" y="549275"/>
            <a:ext cx="7991475" cy="620713"/>
          </a:xfrm>
          <a:prstGeom prst="rect">
            <a:avLst/>
          </a:prstGeom>
          <a:noFill/>
          <a:ln w="9525">
            <a:noFill/>
            <a:miter lim="800000"/>
            <a:headEnd/>
            <a:tailEnd/>
          </a:ln>
        </p:spPr>
        <p:txBody>
          <a:bodyPr anchor="ctr"/>
          <a:lstStyle/>
          <a:p>
            <a:pPr algn="ctr"/>
            <a:r>
              <a:rPr lang="it-IT" sz="2800">
                <a:solidFill>
                  <a:srgbClr val="B40000"/>
                </a:solidFill>
                <a:latin typeface="Calibri" pitchFamily="34" charset="0"/>
              </a:rPr>
              <a:t>Diagnosi differenziale</a:t>
            </a:r>
          </a:p>
        </p:txBody>
      </p:sp>
      <p:pic>
        <p:nvPicPr>
          <p:cNvPr id="34823" name="Picture 7" descr="525px-X_mark"/>
          <p:cNvPicPr>
            <a:picLocks noChangeAspect="1" noChangeArrowheads="1"/>
          </p:cNvPicPr>
          <p:nvPr/>
        </p:nvPicPr>
        <p:blipFill>
          <a:blip r:embed="rId3" cstate="print"/>
          <a:srcRect/>
          <a:stretch>
            <a:fillRect/>
          </a:stretch>
        </p:blipFill>
        <p:spPr bwMode="auto">
          <a:xfrm>
            <a:off x="3779838" y="5661025"/>
            <a:ext cx="719137" cy="288925"/>
          </a:xfrm>
          <a:prstGeom prst="rect">
            <a:avLst/>
          </a:prstGeom>
          <a:noFill/>
          <a:ln w="9525">
            <a:noFill/>
            <a:miter lim="800000"/>
            <a:headEnd/>
            <a:tailEnd/>
          </a:ln>
        </p:spPr>
      </p:pic>
      <p:pic>
        <p:nvPicPr>
          <p:cNvPr id="34824" name="Picture 8" descr="525px-X_mark"/>
          <p:cNvPicPr>
            <a:picLocks noChangeAspect="1" noChangeArrowheads="1"/>
          </p:cNvPicPr>
          <p:nvPr/>
        </p:nvPicPr>
        <p:blipFill>
          <a:blip r:embed="rId4" cstate="print"/>
          <a:srcRect/>
          <a:stretch>
            <a:fillRect/>
          </a:stretch>
        </p:blipFill>
        <p:spPr bwMode="auto">
          <a:xfrm>
            <a:off x="3203575" y="5013325"/>
            <a:ext cx="1511300" cy="606425"/>
          </a:xfrm>
          <a:prstGeom prst="rect">
            <a:avLst/>
          </a:prstGeom>
          <a:noFill/>
          <a:ln w="9525">
            <a:noFill/>
            <a:miter lim="800000"/>
            <a:headEnd/>
            <a:tailEnd/>
          </a:ln>
        </p:spPr>
      </p:pic>
      <p:pic>
        <p:nvPicPr>
          <p:cNvPr id="34825" name="Picture 9" descr="525px-X_mark"/>
          <p:cNvPicPr>
            <a:picLocks noChangeAspect="1" noChangeArrowheads="1"/>
          </p:cNvPicPr>
          <p:nvPr/>
        </p:nvPicPr>
        <p:blipFill>
          <a:blip r:embed="rId3" cstate="print"/>
          <a:srcRect/>
          <a:stretch>
            <a:fillRect/>
          </a:stretch>
        </p:blipFill>
        <p:spPr bwMode="auto">
          <a:xfrm>
            <a:off x="3924300" y="4797425"/>
            <a:ext cx="719138" cy="288925"/>
          </a:xfrm>
          <a:prstGeom prst="rect">
            <a:avLst/>
          </a:prstGeom>
          <a:noFill/>
          <a:ln w="9525">
            <a:noFill/>
            <a:miter lim="800000"/>
            <a:headEnd/>
            <a:tailEnd/>
          </a:ln>
        </p:spPr>
      </p:pic>
      <p:pic>
        <p:nvPicPr>
          <p:cNvPr id="34826" name="Picture 10" descr="525px-X_mark"/>
          <p:cNvPicPr>
            <a:picLocks noChangeAspect="1" noChangeArrowheads="1"/>
          </p:cNvPicPr>
          <p:nvPr/>
        </p:nvPicPr>
        <p:blipFill>
          <a:blip r:embed="rId3" cstate="print"/>
          <a:srcRect/>
          <a:stretch>
            <a:fillRect/>
          </a:stretch>
        </p:blipFill>
        <p:spPr bwMode="auto">
          <a:xfrm>
            <a:off x="3492500" y="4652963"/>
            <a:ext cx="719138" cy="288925"/>
          </a:xfrm>
          <a:prstGeom prst="rect">
            <a:avLst/>
          </a:prstGeom>
          <a:noFill/>
          <a:ln w="9525">
            <a:noFill/>
            <a:miter lim="800000"/>
            <a:headEnd/>
            <a:tailEnd/>
          </a:ln>
        </p:spPr>
      </p:pic>
      <p:pic>
        <p:nvPicPr>
          <p:cNvPr id="34827" name="Picture 11" descr="525px-X_mark"/>
          <p:cNvPicPr>
            <a:picLocks noChangeAspect="1" noChangeArrowheads="1"/>
          </p:cNvPicPr>
          <p:nvPr/>
        </p:nvPicPr>
        <p:blipFill>
          <a:blip r:embed="rId3" cstate="print"/>
          <a:srcRect/>
          <a:stretch>
            <a:fillRect/>
          </a:stretch>
        </p:blipFill>
        <p:spPr bwMode="auto">
          <a:xfrm>
            <a:off x="3995738" y="4437063"/>
            <a:ext cx="719137" cy="288925"/>
          </a:xfrm>
          <a:prstGeom prst="rect">
            <a:avLst/>
          </a:prstGeom>
          <a:noFill/>
          <a:ln w="9525">
            <a:noFill/>
            <a:miter lim="800000"/>
            <a:headEnd/>
            <a:tailEnd/>
          </a:ln>
        </p:spPr>
      </p:pic>
      <p:pic>
        <p:nvPicPr>
          <p:cNvPr id="34828" name="Picture 12" descr="525px-X_mark"/>
          <p:cNvPicPr>
            <a:picLocks noChangeAspect="1" noChangeArrowheads="1"/>
          </p:cNvPicPr>
          <p:nvPr/>
        </p:nvPicPr>
        <p:blipFill>
          <a:blip r:embed="rId3" cstate="print"/>
          <a:srcRect/>
          <a:stretch>
            <a:fillRect/>
          </a:stretch>
        </p:blipFill>
        <p:spPr bwMode="auto">
          <a:xfrm>
            <a:off x="4211638" y="4221163"/>
            <a:ext cx="719137" cy="288925"/>
          </a:xfrm>
          <a:prstGeom prst="rect">
            <a:avLst/>
          </a:prstGeom>
          <a:noFill/>
          <a:ln w="9525">
            <a:noFill/>
            <a:miter lim="800000"/>
            <a:headEnd/>
            <a:tailEnd/>
          </a:ln>
        </p:spPr>
      </p:pic>
      <p:pic>
        <p:nvPicPr>
          <p:cNvPr id="34829" name="Picture 13" descr="525px-X_mark"/>
          <p:cNvPicPr>
            <a:picLocks noChangeAspect="1" noChangeArrowheads="1"/>
          </p:cNvPicPr>
          <p:nvPr/>
        </p:nvPicPr>
        <p:blipFill>
          <a:blip r:embed="rId3" cstate="print"/>
          <a:srcRect/>
          <a:stretch>
            <a:fillRect/>
          </a:stretch>
        </p:blipFill>
        <p:spPr bwMode="auto">
          <a:xfrm>
            <a:off x="3635375" y="4076700"/>
            <a:ext cx="719138" cy="288925"/>
          </a:xfrm>
          <a:prstGeom prst="rect">
            <a:avLst/>
          </a:prstGeom>
          <a:noFill/>
          <a:ln w="9525">
            <a:noFill/>
            <a:miter lim="800000"/>
            <a:headEnd/>
            <a:tailEnd/>
          </a:ln>
        </p:spPr>
      </p:pic>
      <p:pic>
        <p:nvPicPr>
          <p:cNvPr id="34830" name="Picture 14" descr="525px-X_mark"/>
          <p:cNvPicPr>
            <a:picLocks noChangeAspect="1" noChangeArrowheads="1"/>
          </p:cNvPicPr>
          <p:nvPr/>
        </p:nvPicPr>
        <p:blipFill>
          <a:blip r:embed="rId3" cstate="print"/>
          <a:srcRect/>
          <a:stretch>
            <a:fillRect/>
          </a:stretch>
        </p:blipFill>
        <p:spPr bwMode="auto">
          <a:xfrm>
            <a:off x="3851275" y="3789363"/>
            <a:ext cx="719138" cy="288925"/>
          </a:xfrm>
          <a:prstGeom prst="rect">
            <a:avLst/>
          </a:prstGeom>
          <a:noFill/>
          <a:ln w="9525">
            <a:noFill/>
            <a:miter lim="800000"/>
            <a:headEnd/>
            <a:tailEnd/>
          </a:ln>
        </p:spPr>
      </p:pic>
      <p:sp>
        <p:nvSpPr>
          <p:cNvPr id="34831" name="AutoShape 15"/>
          <p:cNvSpPr>
            <a:spLocks/>
          </p:cNvSpPr>
          <p:nvPr/>
        </p:nvSpPr>
        <p:spPr bwMode="auto">
          <a:xfrm>
            <a:off x="2916238" y="5876925"/>
            <a:ext cx="144462" cy="430213"/>
          </a:xfrm>
          <a:prstGeom prst="leftBrace">
            <a:avLst>
              <a:gd name="adj1" fmla="val 24817"/>
              <a:gd name="adj2" fmla="val 50000"/>
            </a:avLst>
          </a:prstGeom>
          <a:noFill/>
          <a:ln w="38100">
            <a:solidFill>
              <a:srgbClr val="FF0000"/>
            </a:solidFill>
            <a:round/>
            <a:headEnd/>
            <a:tailEnd/>
          </a:ln>
        </p:spPr>
        <p:txBody>
          <a:bodyPr wrap="none" anchor="ctr"/>
          <a:lstStyle/>
          <a:p>
            <a:endParaRPr lang="it-IT"/>
          </a:p>
        </p:txBody>
      </p:sp>
      <p:sp>
        <p:nvSpPr>
          <p:cNvPr id="34832" name="Line 16"/>
          <p:cNvSpPr>
            <a:spLocks noChangeShapeType="1"/>
          </p:cNvSpPr>
          <p:nvPr/>
        </p:nvSpPr>
        <p:spPr bwMode="auto">
          <a:xfrm>
            <a:off x="3059113" y="6092825"/>
            <a:ext cx="1944687" cy="0"/>
          </a:xfrm>
          <a:prstGeom prst="line">
            <a:avLst/>
          </a:prstGeom>
          <a:noFill/>
          <a:ln w="25400">
            <a:solidFill>
              <a:srgbClr val="FF0000"/>
            </a:solidFill>
            <a:round/>
            <a:headEnd/>
            <a:tailEnd/>
          </a:ln>
        </p:spPr>
        <p:txBody>
          <a:bodyPr/>
          <a:lstStyle/>
          <a:p>
            <a:endParaRPr lang="it-IT"/>
          </a:p>
        </p:txBody>
      </p:sp>
      <p:sp>
        <p:nvSpPr>
          <p:cNvPr id="34833" name="Line 17"/>
          <p:cNvSpPr>
            <a:spLocks noChangeShapeType="1"/>
          </p:cNvSpPr>
          <p:nvPr/>
        </p:nvSpPr>
        <p:spPr bwMode="auto">
          <a:xfrm>
            <a:off x="3132138" y="6308725"/>
            <a:ext cx="2376487" cy="0"/>
          </a:xfrm>
          <a:prstGeom prst="line">
            <a:avLst/>
          </a:prstGeom>
          <a:noFill/>
          <a:ln w="25400">
            <a:solidFill>
              <a:srgbClr val="FF0000"/>
            </a:solidFill>
            <a:round/>
            <a:headEnd/>
            <a:tailEnd/>
          </a:ln>
        </p:spPr>
        <p:txBody>
          <a:bodyPr/>
          <a:lstStyle/>
          <a:p>
            <a:endParaRPr lang="it-IT"/>
          </a:p>
        </p:txBody>
      </p:sp>
      <p:pic>
        <p:nvPicPr>
          <p:cNvPr id="34834" name="Picture 5"/>
          <p:cNvPicPr>
            <a:picLocks noChangeAspect="1" noChangeArrowheads="1"/>
          </p:cNvPicPr>
          <p:nvPr/>
        </p:nvPicPr>
        <p:blipFill>
          <a:blip r:embed="rId5"/>
          <a:srcRect/>
          <a:stretch>
            <a:fillRect/>
          </a:stretch>
        </p:blipFill>
        <p:spPr bwMode="auto">
          <a:xfrm>
            <a:off x="611188" y="4149725"/>
            <a:ext cx="1871662" cy="153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ppt_x"/>
                                          </p:val>
                                        </p:tav>
                                        <p:tav tm="100000">
                                          <p:val>
                                            <p:strVal val="#ppt_x"/>
                                          </p:val>
                                        </p:tav>
                                      </p:tavLst>
                                    </p:anim>
                                    <p:anim calcmode="lin" valueType="num">
                                      <p:cBhvr additive="base">
                                        <p:cTn id="20" dur="500" fill="hold"/>
                                        <p:tgtEl>
                                          <p:spTgt spid="348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830"/>
                                        </p:tgtEl>
                                        <p:attrNameLst>
                                          <p:attrName>style.visibility</p:attrName>
                                        </p:attrNameLst>
                                      </p:cBhvr>
                                      <p:to>
                                        <p:strVal val="visible"/>
                                      </p:to>
                                    </p:set>
                                    <p:anim calcmode="lin" valueType="num">
                                      <p:cBhvr additive="base">
                                        <p:cTn id="23" dur="500" fill="hold"/>
                                        <p:tgtEl>
                                          <p:spTgt spid="34830"/>
                                        </p:tgtEl>
                                        <p:attrNameLst>
                                          <p:attrName>ppt_x</p:attrName>
                                        </p:attrNameLst>
                                      </p:cBhvr>
                                      <p:tavLst>
                                        <p:tav tm="0">
                                          <p:val>
                                            <p:strVal val="#ppt_x"/>
                                          </p:val>
                                        </p:tav>
                                        <p:tav tm="100000">
                                          <p:val>
                                            <p:strVal val="#ppt_x"/>
                                          </p:val>
                                        </p:tav>
                                      </p:tavLst>
                                    </p:anim>
                                    <p:anim calcmode="lin" valueType="num">
                                      <p:cBhvr additive="base">
                                        <p:cTn id="24" dur="500" fill="hold"/>
                                        <p:tgtEl>
                                          <p:spTgt spid="348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829"/>
                                        </p:tgtEl>
                                        <p:attrNameLst>
                                          <p:attrName>style.visibility</p:attrName>
                                        </p:attrNameLst>
                                      </p:cBhvr>
                                      <p:to>
                                        <p:strVal val="visible"/>
                                      </p:to>
                                    </p:set>
                                    <p:anim calcmode="lin" valueType="num">
                                      <p:cBhvr additive="base">
                                        <p:cTn id="27" dur="500" fill="hold"/>
                                        <p:tgtEl>
                                          <p:spTgt spid="34829"/>
                                        </p:tgtEl>
                                        <p:attrNameLst>
                                          <p:attrName>ppt_x</p:attrName>
                                        </p:attrNameLst>
                                      </p:cBhvr>
                                      <p:tavLst>
                                        <p:tav tm="0">
                                          <p:val>
                                            <p:strVal val="#ppt_x"/>
                                          </p:val>
                                        </p:tav>
                                        <p:tav tm="100000">
                                          <p:val>
                                            <p:strVal val="#ppt_x"/>
                                          </p:val>
                                        </p:tav>
                                      </p:tavLst>
                                    </p:anim>
                                    <p:anim calcmode="lin" valueType="num">
                                      <p:cBhvr additive="base">
                                        <p:cTn id="28" dur="500" fill="hold"/>
                                        <p:tgtEl>
                                          <p:spTgt spid="3482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828"/>
                                        </p:tgtEl>
                                        <p:attrNameLst>
                                          <p:attrName>style.visibility</p:attrName>
                                        </p:attrNameLst>
                                      </p:cBhvr>
                                      <p:to>
                                        <p:strVal val="visible"/>
                                      </p:to>
                                    </p:set>
                                    <p:anim calcmode="lin" valueType="num">
                                      <p:cBhvr additive="base">
                                        <p:cTn id="31" dur="500" fill="hold"/>
                                        <p:tgtEl>
                                          <p:spTgt spid="34828"/>
                                        </p:tgtEl>
                                        <p:attrNameLst>
                                          <p:attrName>ppt_x</p:attrName>
                                        </p:attrNameLst>
                                      </p:cBhvr>
                                      <p:tavLst>
                                        <p:tav tm="0">
                                          <p:val>
                                            <p:strVal val="#ppt_x"/>
                                          </p:val>
                                        </p:tav>
                                        <p:tav tm="100000">
                                          <p:val>
                                            <p:strVal val="#ppt_x"/>
                                          </p:val>
                                        </p:tav>
                                      </p:tavLst>
                                    </p:anim>
                                    <p:anim calcmode="lin" valueType="num">
                                      <p:cBhvr additive="base">
                                        <p:cTn id="32" dur="500" fill="hold"/>
                                        <p:tgtEl>
                                          <p:spTgt spid="348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827"/>
                                        </p:tgtEl>
                                        <p:attrNameLst>
                                          <p:attrName>style.visibility</p:attrName>
                                        </p:attrNameLst>
                                      </p:cBhvr>
                                      <p:to>
                                        <p:strVal val="visible"/>
                                      </p:to>
                                    </p:set>
                                    <p:anim calcmode="lin" valueType="num">
                                      <p:cBhvr additive="base">
                                        <p:cTn id="35" dur="500" fill="hold"/>
                                        <p:tgtEl>
                                          <p:spTgt spid="34827"/>
                                        </p:tgtEl>
                                        <p:attrNameLst>
                                          <p:attrName>ppt_x</p:attrName>
                                        </p:attrNameLst>
                                      </p:cBhvr>
                                      <p:tavLst>
                                        <p:tav tm="0">
                                          <p:val>
                                            <p:strVal val="#ppt_x"/>
                                          </p:val>
                                        </p:tav>
                                        <p:tav tm="100000">
                                          <p:val>
                                            <p:strVal val="#ppt_x"/>
                                          </p:val>
                                        </p:tav>
                                      </p:tavLst>
                                    </p:anim>
                                    <p:anim calcmode="lin" valueType="num">
                                      <p:cBhvr additive="base">
                                        <p:cTn id="36" dur="500" fill="hold"/>
                                        <p:tgtEl>
                                          <p:spTgt spid="348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826"/>
                                        </p:tgtEl>
                                        <p:attrNameLst>
                                          <p:attrName>style.visibility</p:attrName>
                                        </p:attrNameLst>
                                      </p:cBhvr>
                                      <p:to>
                                        <p:strVal val="visible"/>
                                      </p:to>
                                    </p:set>
                                    <p:anim calcmode="lin" valueType="num">
                                      <p:cBhvr additive="base">
                                        <p:cTn id="39" dur="500" fill="hold"/>
                                        <p:tgtEl>
                                          <p:spTgt spid="34826"/>
                                        </p:tgtEl>
                                        <p:attrNameLst>
                                          <p:attrName>ppt_x</p:attrName>
                                        </p:attrNameLst>
                                      </p:cBhvr>
                                      <p:tavLst>
                                        <p:tav tm="0">
                                          <p:val>
                                            <p:strVal val="#ppt_x"/>
                                          </p:val>
                                        </p:tav>
                                        <p:tav tm="100000">
                                          <p:val>
                                            <p:strVal val="#ppt_x"/>
                                          </p:val>
                                        </p:tav>
                                      </p:tavLst>
                                    </p:anim>
                                    <p:anim calcmode="lin" valueType="num">
                                      <p:cBhvr additive="base">
                                        <p:cTn id="40" dur="500" fill="hold"/>
                                        <p:tgtEl>
                                          <p:spTgt spid="3482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4825"/>
                                        </p:tgtEl>
                                        <p:attrNameLst>
                                          <p:attrName>style.visibility</p:attrName>
                                        </p:attrNameLst>
                                      </p:cBhvr>
                                      <p:to>
                                        <p:strVal val="visible"/>
                                      </p:to>
                                    </p:set>
                                    <p:anim calcmode="lin" valueType="num">
                                      <p:cBhvr additive="base">
                                        <p:cTn id="43" dur="500" fill="hold"/>
                                        <p:tgtEl>
                                          <p:spTgt spid="34825"/>
                                        </p:tgtEl>
                                        <p:attrNameLst>
                                          <p:attrName>ppt_x</p:attrName>
                                        </p:attrNameLst>
                                      </p:cBhvr>
                                      <p:tavLst>
                                        <p:tav tm="0">
                                          <p:val>
                                            <p:strVal val="#ppt_x"/>
                                          </p:val>
                                        </p:tav>
                                        <p:tav tm="100000">
                                          <p:val>
                                            <p:strVal val="#ppt_x"/>
                                          </p:val>
                                        </p:tav>
                                      </p:tavLst>
                                    </p:anim>
                                    <p:anim calcmode="lin" valueType="num">
                                      <p:cBhvr additive="base">
                                        <p:cTn id="44" dur="500" fill="hold"/>
                                        <p:tgtEl>
                                          <p:spTgt spid="348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831"/>
                                        </p:tgtEl>
                                        <p:attrNameLst>
                                          <p:attrName>style.visibility</p:attrName>
                                        </p:attrNameLst>
                                      </p:cBhvr>
                                      <p:to>
                                        <p:strVal val="visible"/>
                                      </p:to>
                                    </p:set>
                                    <p:anim calcmode="lin" valueType="num">
                                      <p:cBhvr additive="base">
                                        <p:cTn id="47" dur="500" fill="hold"/>
                                        <p:tgtEl>
                                          <p:spTgt spid="34831"/>
                                        </p:tgtEl>
                                        <p:attrNameLst>
                                          <p:attrName>ppt_x</p:attrName>
                                        </p:attrNameLst>
                                      </p:cBhvr>
                                      <p:tavLst>
                                        <p:tav tm="0">
                                          <p:val>
                                            <p:strVal val="#ppt_x"/>
                                          </p:val>
                                        </p:tav>
                                        <p:tav tm="100000">
                                          <p:val>
                                            <p:strVal val="#ppt_x"/>
                                          </p:val>
                                        </p:tav>
                                      </p:tavLst>
                                    </p:anim>
                                    <p:anim calcmode="lin" valueType="num">
                                      <p:cBhvr additive="base">
                                        <p:cTn id="48"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4824"/>
                                        </p:tgtEl>
                                        <p:attrNameLst>
                                          <p:attrName>style.visibility</p:attrName>
                                        </p:attrNameLst>
                                      </p:cBhvr>
                                      <p:to>
                                        <p:strVal val="visible"/>
                                      </p:to>
                                    </p:set>
                                    <p:anim calcmode="lin" valueType="num">
                                      <p:cBhvr additive="base">
                                        <p:cTn id="53" dur="500" fill="hold"/>
                                        <p:tgtEl>
                                          <p:spTgt spid="34824"/>
                                        </p:tgtEl>
                                        <p:attrNameLst>
                                          <p:attrName>ppt_x</p:attrName>
                                        </p:attrNameLst>
                                      </p:cBhvr>
                                      <p:tavLst>
                                        <p:tav tm="0">
                                          <p:val>
                                            <p:strVal val="#ppt_x"/>
                                          </p:val>
                                        </p:tav>
                                        <p:tav tm="100000">
                                          <p:val>
                                            <p:strVal val="#ppt_x"/>
                                          </p:val>
                                        </p:tav>
                                      </p:tavLst>
                                    </p:anim>
                                    <p:anim calcmode="lin" valueType="num">
                                      <p:cBhvr additive="base">
                                        <p:cTn id="54"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4823"/>
                                        </p:tgtEl>
                                        <p:attrNameLst>
                                          <p:attrName>style.visibility</p:attrName>
                                        </p:attrNameLst>
                                      </p:cBhvr>
                                      <p:to>
                                        <p:strVal val="visible"/>
                                      </p:to>
                                    </p:set>
                                    <p:anim calcmode="lin" valueType="num">
                                      <p:cBhvr additive="base">
                                        <p:cTn id="59" dur="500" fill="hold"/>
                                        <p:tgtEl>
                                          <p:spTgt spid="34823"/>
                                        </p:tgtEl>
                                        <p:attrNameLst>
                                          <p:attrName>ppt_x</p:attrName>
                                        </p:attrNameLst>
                                      </p:cBhvr>
                                      <p:tavLst>
                                        <p:tav tm="0">
                                          <p:val>
                                            <p:strVal val="#ppt_x"/>
                                          </p:val>
                                        </p:tav>
                                        <p:tav tm="100000">
                                          <p:val>
                                            <p:strVal val="#ppt_x"/>
                                          </p:val>
                                        </p:tav>
                                      </p:tavLst>
                                    </p:anim>
                                    <p:anim calcmode="lin" valueType="num">
                                      <p:cBhvr additive="base">
                                        <p:cTn id="60"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833"/>
                                        </p:tgtEl>
                                        <p:attrNameLst>
                                          <p:attrName>style.visibility</p:attrName>
                                        </p:attrNameLst>
                                      </p:cBhvr>
                                      <p:to>
                                        <p:strVal val="visible"/>
                                      </p:to>
                                    </p:set>
                                    <p:anim calcmode="lin" valueType="num">
                                      <p:cBhvr additive="base">
                                        <p:cTn id="65" dur="500" fill="hold"/>
                                        <p:tgtEl>
                                          <p:spTgt spid="34833"/>
                                        </p:tgtEl>
                                        <p:attrNameLst>
                                          <p:attrName>ppt_x</p:attrName>
                                        </p:attrNameLst>
                                      </p:cBhvr>
                                      <p:tavLst>
                                        <p:tav tm="0">
                                          <p:val>
                                            <p:strVal val="#ppt_x"/>
                                          </p:val>
                                        </p:tav>
                                        <p:tav tm="100000">
                                          <p:val>
                                            <p:strVal val="#ppt_x"/>
                                          </p:val>
                                        </p:tav>
                                      </p:tavLst>
                                    </p:anim>
                                    <p:anim calcmode="lin" valueType="num">
                                      <p:cBhvr additive="base">
                                        <p:cTn id="66" dur="500" fill="hold"/>
                                        <p:tgtEl>
                                          <p:spTgt spid="348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4832"/>
                                        </p:tgtEl>
                                        <p:attrNameLst>
                                          <p:attrName>style.visibility</p:attrName>
                                        </p:attrNameLst>
                                      </p:cBhvr>
                                      <p:to>
                                        <p:strVal val="visible"/>
                                      </p:to>
                                    </p:set>
                                    <p:anim calcmode="lin" valueType="num">
                                      <p:cBhvr additive="base">
                                        <p:cTn id="69" dur="500" fill="hold"/>
                                        <p:tgtEl>
                                          <p:spTgt spid="34832"/>
                                        </p:tgtEl>
                                        <p:attrNameLst>
                                          <p:attrName>ppt_x</p:attrName>
                                        </p:attrNameLst>
                                      </p:cBhvr>
                                      <p:tavLst>
                                        <p:tav tm="0">
                                          <p:val>
                                            <p:strVal val="#ppt_x"/>
                                          </p:val>
                                        </p:tav>
                                        <p:tav tm="100000">
                                          <p:val>
                                            <p:strVal val="#ppt_x"/>
                                          </p:val>
                                        </p:tav>
                                      </p:tavLst>
                                    </p:anim>
                                    <p:anim calcmode="lin" valueType="num">
                                      <p:cBhvr additive="base">
                                        <p:cTn id="70" dur="500" fill="hold"/>
                                        <p:tgtEl>
                                          <p:spTgt spid="3483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834"/>
                                        </p:tgtEl>
                                        <p:attrNameLst>
                                          <p:attrName>style.visibility</p:attrName>
                                        </p:attrNameLst>
                                      </p:cBhvr>
                                      <p:to>
                                        <p:strVal val="visible"/>
                                      </p:to>
                                    </p:set>
                                    <p:anim calcmode="lin" valueType="num">
                                      <p:cBhvr additive="base">
                                        <p:cTn id="73" dur="500" fill="hold"/>
                                        <p:tgtEl>
                                          <p:spTgt spid="34834"/>
                                        </p:tgtEl>
                                        <p:attrNameLst>
                                          <p:attrName>ppt_x</p:attrName>
                                        </p:attrNameLst>
                                      </p:cBhvr>
                                      <p:tavLst>
                                        <p:tav tm="0">
                                          <p:val>
                                            <p:strVal val="#ppt_x"/>
                                          </p:val>
                                        </p:tav>
                                        <p:tav tm="100000">
                                          <p:val>
                                            <p:strVal val="#ppt_x"/>
                                          </p:val>
                                        </p:tav>
                                      </p:tavLst>
                                    </p:anim>
                                    <p:anim calcmode="lin" valueType="num">
                                      <p:cBhvr additive="base">
                                        <p:cTn id="74" dur="500" fill="hold"/>
                                        <p:tgtEl>
                                          <p:spTgt spid="34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31" grpId="0" animBg="1"/>
      <p:bldP spid="34832" grpId="0" animBg="1"/>
      <p:bldP spid="348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68313" y="0"/>
            <a:ext cx="8229600" cy="1143000"/>
          </a:xfrm>
        </p:spPr>
        <p:txBody>
          <a:bodyPr/>
          <a:lstStyle/>
          <a:p>
            <a:pPr eaLnBrk="1" hangingPunct="1"/>
            <a:r>
              <a:rPr lang="it-IT" sz="3600" smtClean="0">
                <a:solidFill>
                  <a:srgbClr val="B40000"/>
                </a:solidFill>
              </a:rPr>
              <a:t>Score malattia mitocondriale</a:t>
            </a:r>
          </a:p>
        </p:txBody>
      </p:sp>
      <p:pic>
        <p:nvPicPr>
          <p:cNvPr id="28677" name="Picture 5"/>
          <p:cNvPicPr>
            <a:picLocks noChangeAspect="1" noChangeArrowheads="1"/>
          </p:cNvPicPr>
          <p:nvPr/>
        </p:nvPicPr>
        <p:blipFill>
          <a:blip r:embed="rId2"/>
          <a:srcRect/>
          <a:stretch>
            <a:fillRect/>
          </a:stretch>
        </p:blipFill>
        <p:spPr bwMode="auto">
          <a:xfrm>
            <a:off x="107950" y="1196975"/>
            <a:ext cx="8964613" cy="5183188"/>
          </a:xfrm>
          <a:prstGeom prst="rect">
            <a:avLst/>
          </a:prstGeom>
          <a:noFill/>
          <a:ln w="25400">
            <a:solidFill>
              <a:schemeClr val="tx1"/>
            </a:solidFill>
            <a:miter lim="800000"/>
            <a:headEnd/>
            <a:tailEnd/>
          </a:ln>
        </p:spPr>
      </p:pic>
      <p:sp>
        <p:nvSpPr>
          <p:cNvPr id="28678" name="Rectangle 6"/>
          <p:cNvSpPr>
            <a:spLocks noChangeArrowheads="1"/>
          </p:cNvSpPr>
          <p:nvPr/>
        </p:nvSpPr>
        <p:spPr bwMode="auto">
          <a:xfrm>
            <a:off x="69850" y="6613525"/>
            <a:ext cx="9074150" cy="244475"/>
          </a:xfrm>
          <a:prstGeom prst="rect">
            <a:avLst/>
          </a:prstGeom>
          <a:noFill/>
          <a:ln w="9525">
            <a:noFill/>
            <a:miter lim="800000"/>
            <a:headEnd/>
            <a:tailEnd/>
          </a:ln>
        </p:spPr>
        <p:txBody>
          <a:bodyPr>
            <a:spAutoFit/>
          </a:bodyPr>
          <a:lstStyle/>
          <a:p>
            <a:r>
              <a:rPr lang="it-IT" sz="1000" b="1" i="1"/>
              <a:t>Mitochondrial disease criteria Diagnostic applications in children </a:t>
            </a:r>
            <a:r>
              <a:rPr lang="it-IT" sz="1000" i="1"/>
              <a:t>E. Morava, Neurology 2006</a:t>
            </a:r>
            <a:endParaRPr lang="it-IT"/>
          </a:p>
        </p:txBody>
      </p:sp>
      <p:sp>
        <p:nvSpPr>
          <p:cNvPr id="28679" name="Line 7"/>
          <p:cNvSpPr>
            <a:spLocks noChangeShapeType="1"/>
          </p:cNvSpPr>
          <p:nvPr/>
        </p:nvSpPr>
        <p:spPr bwMode="auto">
          <a:xfrm>
            <a:off x="250825" y="2781300"/>
            <a:ext cx="1296988" cy="0"/>
          </a:xfrm>
          <a:prstGeom prst="line">
            <a:avLst/>
          </a:prstGeom>
          <a:noFill/>
          <a:ln w="25400">
            <a:solidFill>
              <a:srgbClr val="FF0000"/>
            </a:solidFill>
            <a:round/>
            <a:headEnd/>
            <a:tailEnd/>
          </a:ln>
        </p:spPr>
        <p:txBody>
          <a:bodyPr/>
          <a:lstStyle/>
          <a:p>
            <a:endParaRPr lang="it-IT"/>
          </a:p>
        </p:txBody>
      </p:sp>
      <p:sp>
        <p:nvSpPr>
          <p:cNvPr id="28680" name="Line 8"/>
          <p:cNvSpPr>
            <a:spLocks noChangeShapeType="1"/>
          </p:cNvSpPr>
          <p:nvPr/>
        </p:nvSpPr>
        <p:spPr bwMode="auto">
          <a:xfrm>
            <a:off x="250825" y="3284538"/>
            <a:ext cx="1296988" cy="0"/>
          </a:xfrm>
          <a:prstGeom prst="line">
            <a:avLst/>
          </a:prstGeom>
          <a:noFill/>
          <a:ln w="25400">
            <a:solidFill>
              <a:srgbClr val="FF0000"/>
            </a:solidFill>
            <a:round/>
            <a:headEnd/>
            <a:tailEnd/>
          </a:ln>
        </p:spPr>
        <p:txBody>
          <a:bodyPr/>
          <a:lstStyle/>
          <a:p>
            <a:endParaRPr lang="it-IT"/>
          </a:p>
        </p:txBody>
      </p:sp>
      <p:sp>
        <p:nvSpPr>
          <p:cNvPr id="28681" name="Line 9"/>
          <p:cNvSpPr>
            <a:spLocks noChangeShapeType="1"/>
          </p:cNvSpPr>
          <p:nvPr/>
        </p:nvSpPr>
        <p:spPr bwMode="auto">
          <a:xfrm>
            <a:off x="1979613" y="2565400"/>
            <a:ext cx="1296987" cy="0"/>
          </a:xfrm>
          <a:prstGeom prst="line">
            <a:avLst/>
          </a:prstGeom>
          <a:noFill/>
          <a:ln w="25400">
            <a:solidFill>
              <a:srgbClr val="FF0000"/>
            </a:solidFill>
            <a:round/>
            <a:headEnd/>
            <a:tailEnd/>
          </a:ln>
        </p:spPr>
        <p:txBody>
          <a:bodyPr/>
          <a:lstStyle/>
          <a:p>
            <a:endParaRPr lang="it-IT"/>
          </a:p>
        </p:txBody>
      </p:sp>
      <p:sp>
        <p:nvSpPr>
          <p:cNvPr id="28682" name="Line 10"/>
          <p:cNvSpPr>
            <a:spLocks noChangeShapeType="1"/>
          </p:cNvSpPr>
          <p:nvPr/>
        </p:nvSpPr>
        <p:spPr bwMode="auto">
          <a:xfrm>
            <a:off x="3563938" y="2565400"/>
            <a:ext cx="938212" cy="0"/>
          </a:xfrm>
          <a:prstGeom prst="line">
            <a:avLst/>
          </a:prstGeom>
          <a:noFill/>
          <a:ln w="25400">
            <a:solidFill>
              <a:srgbClr val="FF0000"/>
            </a:solidFill>
            <a:round/>
            <a:headEnd/>
            <a:tailEnd/>
          </a:ln>
        </p:spPr>
        <p:txBody>
          <a:bodyPr/>
          <a:lstStyle/>
          <a:p>
            <a:endParaRPr lang="it-IT"/>
          </a:p>
        </p:txBody>
      </p:sp>
      <p:sp>
        <p:nvSpPr>
          <p:cNvPr id="28683" name="Line 11"/>
          <p:cNvSpPr>
            <a:spLocks noChangeShapeType="1"/>
          </p:cNvSpPr>
          <p:nvPr/>
        </p:nvSpPr>
        <p:spPr bwMode="auto">
          <a:xfrm>
            <a:off x="3635375" y="3068638"/>
            <a:ext cx="1296988" cy="0"/>
          </a:xfrm>
          <a:prstGeom prst="line">
            <a:avLst/>
          </a:prstGeom>
          <a:noFill/>
          <a:ln w="25400">
            <a:solidFill>
              <a:srgbClr val="FF0000"/>
            </a:solidFill>
            <a:round/>
            <a:headEnd/>
            <a:tailEnd/>
          </a:ln>
        </p:spPr>
        <p:txBody>
          <a:bodyPr/>
          <a:lstStyle/>
          <a:p>
            <a:endParaRPr lang="it-IT"/>
          </a:p>
        </p:txBody>
      </p:sp>
      <p:sp>
        <p:nvSpPr>
          <p:cNvPr id="28684" name="Line 12"/>
          <p:cNvSpPr>
            <a:spLocks noChangeShapeType="1"/>
          </p:cNvSpPr>
          <p:nvPr/>
        </p:nvSpPr>
        <p:spPr bwMode="auto">
          <a:xfrm>
            <a:off x="3635375" y="3789363"/>
            <a:ext cx="504825" cy="0"/>
          </a:xfrm>
          <a:prstGeom prst="line">
            <a:avLst/>
          </a:prstGeom>
          <a:noFill/>
          <a:ln w="25400">
            <a:solidFill>
              <a:srgbClr val="FF0000"/>
            </a:solidFill>
            <a:round/>
            <a:headEnd/>
            <a:tailEnd/>
          </a:ln>
        </p:spPr>
        <p:txBody>
          <a:bodyPr/>
          <a:lstStyle/>
          <a:p>
            <a:endParaRPr lang="it-IT"/>
          </a:p>
        </p:txBody>
      </p:sp>
      <p:sp>
        <p:nvSpPr>
          <p:cNvPr id="28685" name="Line 13"/>
          <p:cNvSpPr>
            <a:spLocks noChangeShapeType="1"/>
          </p:cNvSpPr>
          <p:nvPr/>
        </p:nvSpPr>
        <p:spPr bwMode="auto">
          <a:xfrm>
            <a:off x="5219700" y="2565400"/>
            <a:ext cx="1152525" cy="0"/>
          </a:xfrm>
          <a:prstGeom prst="line">
            <a:avLst/>
          </a:prstGeom>
          <a:noFill/>
          <a:ln w="25400">
            <a:solidFill>
              <a:srgbClr val="FF0000"/>
            </a:solidFill>
            <a:round/>
            <a:headEnd/>
            <a:tailEnd/>
          </a:ln>
        </p:spPr>
        <p:txBody>
          <a:bodyPr/>
          <a:lstStyle/>
          <a:p>
            <a:endParaRPr lang="it-IT"/>
          </a:p>
        </p:txBody>
      </p:sp>
      <p:sp>
        <p:nvSpPr>
          <p:cNvPr id="28686" name="Line 14"/>
          <p:cNvSpPr>
            <a:spLocks noChangeShapeType="1"/>
          </p:cNvSpPr>
          <p:nvPr/>
        </p:nvSpPr>
        <p:spPr bwMode="auto">
          <a:xfrm>
            <a:off x="7019925" y="2781300"/>
            <a:ext cx="1296988" cy="0"/>
          </a:xfrm>
          <a:prstGeom prst="line">
            <a:avLst/>
          </a:prstGeom>
          <a:noFill/>
          <a:ln w="25400">
            <a:solidFill>
              <a:srgbClr val="FF0000"/>
            </a:solidFill>
            <a:round/>
            <a:headEnd/>
            <a:tailEnd/>
          </a:ln>
        </p:spPr>
        <p:txBody>
          <a:bodyPr/>
          <a:lstStyle/>
          <a:p>
            <a:endParaRPr lang="it-IT"/>
          </a:p>
        </p:txBody>
      </p:sp>
      <p:sp>
        <p:nvSpPr>
          <p:cNvPr id="28687" name="Line 15"/>
          <p:cNvSpPr>
            <a:spLocks noChangeShapeType="1"/>
          </p:cNvSpPr>
          <p:nvPr/>
        </p:nvSpPr>
        <p:spPr bwMode="auto">
          <a:xfrm>
            <a:off x="7019925" y="2997200"/>
            <a:ext cx="1296988" cy="0"/>
          </a:xfrm>
          <a:prstGeom prst="line">
            <a:avLst/>
          </a:prstGeom>
          <a:noFill/>
          <a:ln w="25400">
            <a:solidFill>
              <a:srgbClr val="FF0000"/>
            </a:solidFill>
            <a:round/>
            <a:headEnd/>
            <a:tailEnd/>
          </a:ln>
        </p:spPr>
        <p:txBody>
          <a:bodyPr/>
          <a:lstStyle/>
          <a:p>
            <a:endParaRPr lang="it-IT"/>
          </a:p>
        </p:txBody>
      </p:sp>
      <p:sp>
        <p:nvSpPr>
          <p:cNvPr id="28689" name="WordArt 17"/>
          <p:cNvSpPr>
            <a:spLocks noChangeArrowheads="1" noChangeShapeType="1" noTextEdit="1"/>
          </p:cNvSpPr>
          <p:nvPr/>
        </p:nvSpPr>
        <p:spPr bwMode="auto">
          <a:xfrm>
            <a:off x="3563938" y="3357563"/>
            <a:ext cx="2209800" cy="647700"/>
          </a:xfrm>
          <a:prstGeom prst="rect">
            <a:avLst/>
          </a:prstGeom>
        </p:spPr>
        <p:txBody>
          <a:bodyPr wrap="none" fromWordArt="1">
            <a:prstTxWarp prst="textPlain">
              <a:avLst>
                <a:gd name="adj" fmla="val 50000"/>
              </a:avLst>
            </a:prstTxWarp>
          </a:bodyPr>
          <a:lstStyle/>
          <a:p>
            <a:pPr algn="ctr"/>
            <a:r>
              <a:rPr lang="it-IT" sz="3600" kern="10">
                <a:ln w="25400">
                  <a:solidFill>
                    <a:srgbClr val="000000"/>
                  </a:solidFill>
                  <a:round/>
                  <a:headEnd/>
                  <a:tailEnd/>
                </a:ln>
                <a:solidFill>
                  <a:srgbClr val="FF0000">
                    <a:alpha val="85881"/>
                  </a:srgbClr>
                </a:solidFill>
                <a:latin typeface="Arial Black"/>
              </a:rPr>
              <a:t>Score: 10!</a:t>
            </a:r>
          </a:p>
        </p:txBody>
      </p:sp>
      <p:sp>
        <p:nvSpPr>
          <p:cNvPr id="28690" name="Line 18"/>
          <p:cNvSpPr>
            <a:spLocks noChangeShapeType="1"/>
          </p:cNvSpPr>
          <p:nvPr/>
        </p:nvSpPr>
        <p:spPr bwMode="auto">
          <a:xfrm>
            <a:off x="395288" y="5445125"/>
            <a:ext cx="2881312" cy="0"/>
          </a:xfrm>
          <a:prstGeom prst="line">
            <a:avLst/>
          </a:prstGeom>
          <a:noFill/>
          <a:ln w="25400">
            <a:solidFill>
              <a:srgbClr val="FF0000"/>
            </a:solidFill>
            <a:round/>
            <a:headEnd/>
            <a:tailEnd/>
          </a:ln>
        </p:spPr>
        <p:txBody>
          <a:bodyPr/>
          <a:lstStyle/>
          <a:p>
            <a:endParaRPr lang="it-IT"/>
          </a:p>
        </p:txBody>
      </p:sp>
      <p:sp>
        <p:nvSpPr>
          <p:cNvPr id="2" name="Line 13"/>
          <p:cNvSpPr>
            <a:spLocks noChangeShapeType="1"/>
          </p:cNvSpPr>
          <p:nvPr/>
        </p:nvSpPr>
        <p:spPr bwMode="auto">
          <a:xfrm>
            <a:off x="5219700" y="4941888"/>
            <a:ext cx="1295400" cy="0"/>
          </a:xfrm>
          <a:prstGeom prst="line">
            <a:avLst/>
          </a:prstGeom>
          <a:noFill/>
          <a:ln w="25400">
            <a:solidFill>
              <a:srgbClr val="FF0000"/>
            </a:solidFill>
            <a:round/>
            <a:headEnd/>
            <a:tailEn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ppt_x"/>
                                          </p:val>
                                        </p:tav>
                                        <p:tav tm="100000">
                                          <p:val>
                                            <p:strVal val="#ppt_x"/>
                                          </p:val>
                                        </p:tav>
                                      </p:tavLst>
                                    </p:anim>
                                    <p:anim calcmode="lin" valueType="num">
                                      <p:cBhvr additive="base">
                                        <p:cTn id="8" dur="500" fill="hold"/>
                                        <p:tgtEl>
                                          <p:spTgt spid="286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678"/>
                                        </p:tgtEl>
                                        <p:attrNameLst>
                                          <p:attrName>style.visibility</p:attrName>
                                        </p:attrNameLst>
                                      </p:cBhvr>
                                      <p:to>
                                        <p:strVal val="visible"/>
                                      </p:to>
                                    </p:set>
                                    <p:anim calcmode="lin" valueType="num">
                                      <p:cBhvr additive="base">
                                        <p:cTn id="11" dur="500" fill="hold"/>
                                        <p:tgtEl>
                                          <p:spTgt spid="28678"/>
                                        </p:tgtEl>
                                        <p:attrNameLst>
                                          <p:attrName>ppt_x</p:attrName>
                                        </p:attrNameLst>
                                      </p:cBhvr>
                                      <p:tavLst>
                                        <p:tav tm="0">
                                          <p:val>
                                            <p:strVal val="#ppt_x"/>
                                          </p:val>
                                        </p:tav>
                                        <p:tav tm="100000">
                                          <p:val>
                                            <p:strVal val="#ppt_x"/>
                                          </p:val>
                                        </p:tav>
                                      </p:tavLst>
                                    </p:anim>
                                    <p:anim calcmode="lin" valueType="num">
                                      <p:cBhvr additive="base">
                                        <p:cTn id="12"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679"/>
                                        </p:tgtEl>
                                        <p:attrNameLst>
                                          <p:attrName>style.visibility</p:attrName>
                                        </p:attrNameLst>
                                      </p:cBhvr>
                                      <p:to>
                                        <p:strVal val="visible"/>
                                      </p:to>
                                    </p:set>
                                    <p:anim calcmode="lin" valueType="num">
                                      <p:cBhvr additive="base">
                                        <p:cTn id="17" dur="500" fill="hold"/>
                                        <p:tgtEl>
                                          <p:spTgt spid="28679"/>
                                        </p:tgtEl>
                                        <p:attrNameLst>
                                          <p:attrName>ppt_x</p:attrName>
                                        </p:attrNameLst>
                                      </p:cBhvr>
                                      <p:tavLst>
                                        <p:tav tm="0">
                                          <p:val>
                                            <p:strVal val="#ppt_x"/>
                                          </p:val>
                                        </p:tav>
                                        <p:tav tm="100000">
                                          <p:val>
                                            <p:strVal val="#ppt_x"/>
                                          </p:val>
                                        </p:tav>
                                      </p:tavLst>
                                    </p:anim>
                                    <p:anim calcmode="lin" valueType="num">
                                      <p:cBhvr additive="base">
                                        <p:cTn id="18" dur="500" fill="hold"/>
                                        <p:tgtEl>
                                          <p:spTgt spid="2867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680"/>
                                        </p:tgtEl>
                                        <p:attrNameLst>
                                          <p:attrName>style.visibility</p:attrName>
                                        </p:attrNameLst>
                                      </p:cBhvr>
                                      <p:to>
                                        <p:strVal val="visible"/>
                                      </p:to>
                                    </p:set>
                                    <p:anim calcmode="lin" valueType="num">
                                      <p:cBhvr additive="base">
                                        <p:cTn id="21" dur="500" fill="hold"/>
                                        <p:tgtEl>
                                          <p:spTgt spid="28680"/>
                                        </p:tgtEl>
                                        <p:attrNameLst>
                                          <p:attrName>ppt_x</p:attrName>
                                        </p:attrNameLst>
                                      </p:cBhvr>
                                      <p:tavLst>
                                        <p:tav tm="0">
                                          <p:val>
                                            <p:strVal val="#ppt_x"/>
                                          </p:val>
                                        </p:tav>
                                        <p:tav tm="100000">
                                          <p:val>
                                            <p:strVal val="#ppt_x"/>
                                          </p:val>
                                        </p:tav>
                                      </p:tavLst>
                                    </p:anim>
                                    <p:anim calcmode="lin" valueType="num">
                                      <p:cBhvr additive="base">
                                        <p:cTn id="22"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681"/>
                                        </p:tgtEl>
                                        <p:attrNameLst>
                                          <p:attrName>style.visibility</p:attrName>
                                        </p:attrNameLst>
                                      </p:cBhvr>
                                      <p:to>
                                        <p:strVal val="visible"/>
                                      </p:to>
                                    </p:set>
                                    <p:anim calcmode="lin" valueType="num">
                                      <p:cBhvr additive="base">
                                        <p:cTn id="27" dur="500" fill="hold"/>
                                        <p:tgtEl>
                                          <p:spTgt spid="28681"/>
                                        </p:tgtEl>
                                        <p:attrNameLst>
                                          <p:attrName>ppt_x</p:attrName>
                                        </p:attrNameLst>
                                      </p:cBhvr>
                                      <p:tavLst>
                                        <p:tav tm="0">
                                          <p:val>
                                            <p:strVal val="#ppt_x"/>
                                          </p:val>
                                        </p:tav>
                                        <p:tav tm="100000">
                                          <p:val>
                                            <p:strVal val="#ppt_x"/>
                                          </p:val>
                                        </p:tav>
                                      </p:tavLst>
                                    </p:anim>
                                    <p:anim calcmode="lin" valueType="num">
                                      <p:cBhvr additive="base">
                                        <p:cTn id="28"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682"/>
                                        </p:tgtEl>
                                        <p:attrNameLst>
                                          <p:attrName>style.visibility</p:attrName>
                                        </p:attrNameLst>
                                      </p:cBhvr>
                                      <p:to>
                                        <p:strVal val="visible"/>
                                      </p:to>
                                    </p:set>
                                    <p:anim calcmode="lin" valueType="num">
                                      <p:cBhvr additive="base">
                                        <p:cTn id="33" dur="500" fill="hold"/>
                                        <p:tgtEl>
                                          <p:spTgt spid="28682"/>
                                        </p:tgtEl>
                                        <p:attrNameLst>
                                          <p:attrName>ppt_x</p:attrName>
                                        </p:attrNameLst>
                                      </p:cBhvr>
                                      <p:tavLst>
                                        <p:tav tm="0">
                                          <p:val>
                                            <p:strVal val="#ppt_x"/>
                                          </p:val>
                                        </p:tav>
                                        <p:tav tm="100000">
                                          <p:val>
                                            <p:strVal val="#ppt_x"/>
                                          </p:val>
                                        </p:tav>
                                      </p:tavLst>
                                    </p:anim>
                                    <p:anim calcmode="lin" valueType="num">
                                      <p:cBhvr additive="base">
                                        <p:cTn id="34" dur="500" fill="hold"/>
                                        <p:tgtEl>
                                          <p:spTgt spid="2868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683"/>
                                        </p:tgtEl>
                                        <p:attrNameLst>
                                          <p:attrName>style.visibility</p:attrName>
                                        </p:attrNameLst>
                                      </p:cBhvr>
                                      <p:to>
                                        <p:strVal val="visible"/>
                                      </p:to>
                                    </p:set>
                                    <p:anim calcmode="lin" valueType="num">
                                      <p:cBhvr additive="base">
                                        <p:cTn id="37" dur="500" fill="hold"/>
                                        <p:tgtEl>
                                          <p:spTgt spid="28683"/>
                                        </p:tgtEl>
                                        <p:attrNameLst>
                                          <p:attrName>ppt_x</p:attrName>
                                        </p:attrNameLst>
                                      </p:cBhvr>
                                      <p:tavLst>
                                        <p:tav tm="0">
                                          <p:val>
                                            <p:strVal val="#ppt_x"/>
                                          </p:val>
                                        </p:tav>
                                        <p:tav tm="100000">
                                          <p:val>
                                            <p:strVal val="#ppt_x"/>
                                          </p:val>
                                        </p:tav>
                                      </p:tavLst>
                                    </p:anim>
                                    <p:anim calcmode="lin" valueType="num">
                                      <p:cBhvr additive="base">
                                        <p:cTn id="38" dur="500" fill="hold"/>
                                        <p:tgtEl>
                                          <p:spTgt spid="2868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684"/>
                                        </p:tgtEl>
                                        <p:attrNameLst>
                                          <p:attrName>style.visibility</p:attrName>
                                        </p:attrNameLst>
                                      </p:cBhvr>
                                      <p:to>
                                        <p:strVal val="visible"/>
                                      </p:to>
                                    </p:set>
                                    <p:anim calcmode="lin" valueType="num">
                                      <p:cBhvr additive="base">
                                        <p:cTn id="41" dur="500" fill="hold"/>
                                        <p:tgtEl>
                                          <p:spTgt spid="28684"/>
                                        </p:tgtEl>
                                        <p:attrNameLst>
                                          <p:attrName>ppt_x</p:attrName>
                                        </p:attrNameLst>
                                      </p:cBhvr>
                                      <p:tavLst>
                                        <p:tav tm="0">
                                          <p:val>
                                            <p:strVal val="#ppt_x"/>
                                          </p:val>
                                        </p:tav>
                                        <p:tav tm="100000">
                                          <p:val>
                                            <p:strVal val="#ppt_x"/>
                                          </p:val>
                                        </p:tav>
                                      </p:tavLst>
                                    </p:anim>
                                    <p:anim calcmode="lin" valueType="num">
                                      <p:cBhvr additive="base">
                                        <p:cTn id="42" dur="500" fill="hold"/>
                                        <p:tgtEl>
                                          <p:spTgt spid="2868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685"/>
                                        </p:tgtEl>
                                        <p:attrNameLst>
                                          <p:attrName>style.visibility</p:attrName>
                                        </p:attrNameLst>
                                      </p:cBhvr>
                                      <p:to>
                                        <p:strVal val="visible"/>
                                      </p:to>
                                    </p:set>
                                    <p:anim calcmode="lin" valueType="num">
                                      <p:cBhvr additive="base">
                                        <p:cTn id="47" dur="500" fill="hold"/>
                                        <p:tgtEl>
                                          <p:spTgt spid="28685"/>
                                        </p:tgtEl>
                                        <p:attrNameLst>
                                          <p:attrName>ppt_x</p:attrName>
                                        </p:attrNameLst>
                                      </p:cBhvr>
                                      <p:tavLst>
                                        <p:tav tm="0">
                                          <p:val>
                                            <p:strVal val="#ppt_x"/>
                                          </p:val>
                                        </p:tav>
                                        <p:tav tm="100000">
                                          <p:val>
                                            <p:strVal val="#ppt_x"/>
                                          </p:val>
                                        </p:tav>
                                      </p:tavLst>
                                    </p:anim>
                                    <p:anim calcmode="lin" valueType="num">
                                      <p:cBhvr additive="base">
                                        <p:cTn id="48" dur="500" fill="hold"/>
                                        <p:tgtEl>
                                          <p:spTgt spid="286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686"/>
                                        </p:tgtEl>
                                        <p:attrNameLst>
                                          <p:attrName>style.visibility</p:attrName>
                                        </p:attrNameLst>
                                      </p:cBhvr>
                                      <p:to>
                                        <p:strVal val="visible"/>
                                      </p:to>
                                    </p:set>
                                    <p:anim calcmode="lin" valueType="num">
                                      <p:cBhvr additive="base">
                                        <p:cTn id="57" dur="500" fill="hold"/>
                                        <p:tgtEl>
                                          <p:spTgt spid="28686"/>
                                        </p:tgtEl>
                                        <p:attrNameLst>
                                          <p:attrName>ppt_x</p:attrName>
                                        </p:attrNameLst>
                                      </p:cBhvr>
                                      <p:tavLst>
                                        <p:tav tm="0">
                                          <p:val>
                                            <p:strVal val="#ppt_x"/>
                                          </p:val>
                                        </p:tav>
                                        <p:tav tm="100000">
                                          <p:val>
                                            <p:strVal val="#ppt_x"/>
                                          </p:val>
                                        </p:tav>
                                      </p:tavLst>
                                    </p:anim>
                                    <p:anim calcmode="lin" valueType="num">
                                      <p:cBhvr additive="base">
                                        <p:cTn id="58" dur="500" fill="hold"/>
                                        <p:tgtEl>
                                          <p:spTgt spid="2868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687"/>
                                        </p:tgtEl>
                                        <p:attrNameLst>
                                          <p:attrName>style.visibility</p:attrName>
                                        </p:attrNameLst>
                                      </p:cBhvr>
                                      <p:to>
                                        <p:strVal val="visible"/>
                                      </p:to>
                                    </p:set>
                                    <p:anim calcmode="lin" valueType="num">
                                      <p:cBhvr additive="base">
                                        <p:cTn id="61" dur="500" fill="hold"/>
                                        <p:tgtEl>
                                          <p:spTgt spid="28687"/>
                                        </p:tgtEl>
                                        <p:attrNameLst>
                                          <p:attrName>ppt_x</p:attrName>
                                        </p:attrNameLst>
                                      </p:cBhvr>
                                      <p:tavLst>
                                        <p:tav tm="0">
                                          <p:val>
                                            <p:strVal val="#ppt_x"/>
                                          </p:val>
                                        </p:tav>
                                        <p:tav tm="100000">
                                          <p:val>
                                            <p:strVal val="#ppt_x"/>
                                          </p:val>
                                        </p:tav>
                                      </p:tavLst>
                                    </p:anim>
                                    <p:anim calcmode="lin" valueType="num">
                                      <p:cBhvr additive="base">
                                        <p:cTn id="62" dur="500" fill="hold"/>
                                        <p:tgtEl>
                                          <p:spTgt spid="2868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689"/>
                                        </p:tgtEl>
                                        <p:attrNameLst>
                                          <p:attrName>style.visibility</p:attrName>
                                        </p:attrNameLst>
                                      </p:cBhvr>
                                      <p:to>
                                        <p:strVal val="visible"/>
                                      </p:to>
                                    </p:set>
                                    <p:anim calcmode="lin" valueType="num">
                                      <p:cBhvr additive="base">
                                        <p:cTn id="67" dur="500" fill="hold"/>
                                        <p:tgtEl>
                                          <p:spTgt spid="28689"/>
                                        </p:tgtEl>
                                        <p:attrNameLst>
                                          <p:attrName>ppt_x</p:attrName>
                                        </p:attrNameLst>
                                      </p:cBhvr>
                                      <p:tavLst>
                                        <p:tav tm="0">
                                          <p:val>
                                            <p:strVal val="#ppt_x"/>
                                          </p:val>
                                        </p:tav>
                                        <p:tav tm="100000">
                                          <p:val>
                                            <p:strVal val="#ppt_x"/>
                                          </p:val>
                                        </p:tav>
                                      </p:tavLst>
                                    </p:anim>
                                    <p:anim calcmode="lin" valueType="num">
                                      <p:cBhvr additive="base">
                                        <p:cTn id="68"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690"/>
                                        </p:tgtEl>
                                        <p:attrNameLst>
                                          <p:attrName>style.visibility</p:attrName>
                                        </p:attrNameLst>
                                      </p:cBhvr>
                                      <p:to>
                                        <p:strVal val="visible"/>
                                      </p:to>
                                    </p:set>
                                    <p:anim calcmode="lin" valueType="num">
                                      <p:cBhvr additive="base">
                                        <p:cTn id="73" dur="500" fill="hold"/>
                                        <p:tgtEl>
                                          <p:spTgt spid="28690"/>
                                        </p:tgtEl>
                                        <p:attrNameLst>
                                          <p:attrName>ppt_x</p:attrName>
                                        </p:attrNameLst>
                                      </p:cBhvr>
                                      <p:tavLst>
                                        <p:tav tm="0">
                                          <p:val>
                                            <p:strVal val="#ppt_x"/>
                                          </p:val>
                                        </p:tav>
                                        <p:tav tm="100000">
                                          <p:val>
                                            <p:strVal val="#ppt_x"/>
                                          </p:val>
                                        </p:tav>
                                      </p:tavLst>
                                    </p:anim>
                                    <p:anim calcmode="lin" valueType="num">
                                      <p:cBhvr additive="base">
                                        <p:cTn id="74" dur="500" fill="hold"/>
                                        <p:tgtEl>
                                          <p:spTgt spid="28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animBg="1"/>
      <p:bldP spid="28680" grpId="0" animBg="1"/>
      <p:bldP spid="28681" grpId="0" animBg="1"/>
      <p:bldP spid="28682" grpId="0" animBg="1"/>
      <p:bldP spid="28683" grpId="0" animBg="1"/>
      <p:bldP spid="28684" grpId="0" animBg="1"/>
      <p:bldP spid="28685" grpId="0" animBg="1"/>
      <p:bldP spid="28686" grpId="0" animBg="1"/>
      <p:bldP spid="28687" grpId="0" animBg="1"/>
      <p:bldP spid="28689" grpId="0" animBg="1"/>
      <p:bldP spid="28690"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idx="4294967295"/>
          </p:nvPr>
        </p:nvSpPr>
        <p:spPr>
          <a:xfrm>
            <a:off x="611188" y="-387350"/>
            <a:ext cx="8229600" cy="1143000"/>
          </a:xfrm>
        </p:spPr>
        <p:txBody>
          <a:bodyPr/>
          <a:lstStyle/>
          <a:p>
            <a:pPr eaLnBrk="1" hangingPunct="1"/>
            <a:r>
              <a:rPr lang="it-IT" sz="3200" b="1" smtClean="0">
                <a:solidFill>
                  <a:srgbClr val="B40000"/>
                </a:solidFill>
              </a:rPr>
              <a:t>Mitocondriopatie</a:t>
            </a:r>
          </a:p>
        </p:txBody>
      </p:sp>
      <p:sp>
        <p:nvSpPr>
          <p:cNvPr id="29699" name="CasellaDiTesto 19"/>
          <p:cNvSpPr txBox="1">
            <a:spLocks noChangeArrowheads="1"/>
          </p:cNvSpPr>
          <p:nvPr/>
        </p:nvSpPr>
        <p:spPr bwMode="auto">
          <a:xfrm>
            <a:off x="1331913" y="501650"/>
            <a:ext cx="6750050" cy="406400"/>
          </a:xfrm>
          <a:prstGeom prst="rect">
            <a:avLst/>
          </a:prstGeom>
          <a:solidFill>
            <a:schemeClr val="accent1"/>
          </a:solidFill>
          <a:ln w="9525">
            <a:solidFill>
              <a:schemeClr val="hlink"/>
            </a:solidFill>
            <a:miter lim="800000"/>
            <a:headEnd/>
            <a:tailEnd/>
          </a:ln>
        </p:spPr>
        <p:txBody>
          <a:bodyPr wrap="none">
            <a:spAutoFit/>
          </a:bodyPr>
          <a:lstStyle/>
          <a:p>
            <a:r>
              <a:rPr lang="it-IT" sz="2000" b="1">
                <a:solidFill>
                  <a:schemeClr val="bg1"/>
                </a:solidFill>
                <a:latin typeface="Calibri" pitchFamily="34" charset="0"/>
                <a:ea typeface="MS PGothic" pitchFamily="34" charset="-128"/>
              </a:rPr>
              <a:t>DISFUNZIONE DELLA CATENA RESPIRATORIA MITOCONDRIALE</a:t>
            </a:r>
          </a:p>
        </p:txBody>
      </p:sp>
      <p:sp>
        <p:nvSpPr>
          <p:cNvPr id="29700" name="Rettangolo 11"/>
          <p:cNvSpPr>
            <a:spLocks noChangeArrowheads="1"/>
          </p:cNvSpPr>
          <p:nvPr/>
        </p:nvSpPr>
        <p:spPr bwMode="auto">
          <a:xfrm>
            <a:off x="179388" y="6597650"/>
            <a:ext cx="8964612" cy="244475"/>
          </a:xfrm>
          <a:prstGeom prst="rect">
            <a:avLst/>
          </a:prstGeom>
          <a:noFill/>
          <a:ln w="9525">
            <a:noFill/>
            <a:miter lim="800000"/>
            <a:headEnd/>
            <a:tailEnd/>
          </a:ln>
        </p:spPr>
        <p:txBody>
          <a:bodyPr>
            <a:spAutoFit/>
          </a:bodyPr>
          <a:lstStyle/>
          <a:p>
            <a:r>
              <a:rPr lang="it-IT" sz="1000" i="1">
                <a:latin typeface="Calibri" pitchFamily="34" charset="0"/>
                <a:ea typeface="MS PGothic" pitchFamily="34" charset="-128"/>
              </a:rPr>
              <a:t>N Engl J Med 2003;348:2656-68. GeneReviews, Taylor RW, Mitochondrial DNA mutations in human disease, Nature Reviews Genetics, 2007</a:t>
            </a:r>
          </a:p>
        </p:txBody>
      </p:sp>
      <p:pic>
        <p:nvPicPr>
          <p:cNvPr id="31749" name="Picture 5"/>
          <p:cNvPicPr>
            <a:picLocks noChangeAspect="1" noChangeArrowheads="1"/>
          </p:cNvPicPr>
          <p:nvPr/>
        </p:nvPicPr>
        <p:blipFill>
          <a:blip r:embed="rId3" cstate="print"/>
          <a:srcRect/>
          <a:stretch>
            <a:fillRect/>
          </a:stretch>
        </p:blipFill>
        <p:spPr bwMode="auto">
          <a:xfrm>
            <a:off x="8172450" y="0"/>
            <a:ext cx="971550" cy="796925"/>
          </a:xfrm>
          <a:prstGeom prst="rect">
            <a:avLst/>
          </a:prstGeom>
          <a:noFill/>
          <a:ln w="9525">
            <a:noFill/>
            <a:miter lim="800000"/>
            <a:headEnd/>
            <a:tailEnd/>
          </a:ln>
        </p:spPr>
      </p:pic>
      <p:pic>
        <p:nvPicPr>
          <p:cNvPr id="346121" name="Picture 9"/>
          <p:cNvPicPr>
            <a:picLocks noChangeAspect="1" noChangeArrowheads="1"/>
          </p:cNvPicPr>
          <p:nvPr/>
        </p:nvPicPr>
        <p:blipFill>
          <a:blip r:embed="rId4"/>
          <a:srcRect/>
          <a:stretch>
            <a:fillRect/>
          </a:stretch>
        </p:blipFill>
        <p:spPr bwMode="auto">
          <a:xfrm>
            <a:off x="4067175" y="1052513"/>
            <a:ext cx="4537075" cy="2552700"/>
          </a:xfrm>
          <a:prstGeom prst="rect">
            <a:avLst/>
          </a:prstGeom>
          <a:noFill/>
          <a:ln w="9525">
            <a:noFill/>
            <a:miter lim="800000"/>
            <a:headEnd/>
            <a:tailEnd/>
          </a:ln>
        </p:spPr>
      </p:pic>
      <p:sp>
        <p:nvSpPr>
          <p:cNvPr id="29708" name="Text Box 12"/>
          <p:cNvSpPr txBox="1">
            <a:spLocks noChangeArrowheads="1"/>
          </p:cNvSpPr>
          <p:nvPr/>
        </p:nvSpPr>
        <p:spPr bwMode="auto">
          <a:xfrm>
            <a:off x="611188" y="1341438"/>
            <a:ext cx="2447925" cy="366712"/>
          </a:xfrm>
          <a:prstGeom prst="rect">
            <a:avLst/>
          </a:prstGeom>
          <a:noFill/>
          <a:ln w="9525">
            <a:noFill/>
            <a:miter lim="800000"/>
            <a:headEnd/>
            <a:tailEnd/>
          </a:ln>
        </p:spPr>
        <p:txBody>
          <a:bodyPr>
            <a:spAutoFit/>
          </a:bodyPr>
          <a:lstStyle/>
          <a:p>
            <a:pPr>
              <a:spcBef>
                <a:spcPct val="50000"/>
              </a:spcBef>
            </a:pPr>
            <a:r>
              <a:rPr lang="it-IT" b="1">
                <a:solidFill>
                  <a:srgbClr val="B40000"/>
                </a:solidFill>
                <a:latin typeface="Calibri" pitchFamily="34" charset="0"/>
              </a:rPr>
              <a:t>Eteroplasmia</a:t>
            </a:r>
          </a:p>
        </p:txBody>
      </p:sp>
      <p:sp>
        <p:nvSpPr>
          <p:cNvPr id="29709" name="Text Box 13"/>
          <p:cNvSpPr txBox="1">
            <a:spLocks noChangeArrowheads="1"/>
          </p:cNvSpPr>
          <p:nvPr/>
        </p:nvSpPr>
        <p:spPr bwMode="auto">
          <a:xfrm>
            <a:off x="682625" y="2133600"/>
            <a:ext cx="2520950" cy="366713"/>
          </a:xfrm>
          <a:prstGeom prst="rect">
            <a:avLst/>
          </a:prstGeom>
          <a:noFill/>
          <a:ln w="9525">
            <a:noFill/>
            <a:miter lim="800000"/>
            <a:headEnd/>
            <a:tailEnd/>
          </a:ln>
        </p:spPr>
        <p:txBody>
          <a:bodyPr>
            <a:spAutoFit/>
          </a:bodyPr>
          <a:lstStyle/>
          <a:p>
            <a:pPr>
              <a:spcBef>
                <a:spcPct val="50000"/>
              </a:spcBef>
            </a:pPr>
            <a:r>
              <a:rPr lang="it-IT" b="1">
                <a:solidFill>
                  <a:srgbClr val="B40000"/>
                </a:solidFill>
                <a:latin typeface="Calibri" pitchFamily="34" charset="0"/>
              </a:rPr>
              <a:t>Effetto soglia</a:t>
            </a:r>
          </a:p>
        </p:txBody>
      </p:sp>
      <p:pic>
        <p:nvPicPr>
          <p:cNvPr id="2" name="Picture 12" descr="ANd9GcRovzPRLgAMwgOD0oY0j3c6JOkaOSQeI3qgmBIb6BG3KY7BYI70NA"/>
          <p:cNvPicPr>
            <a:picLocks noChangeAspect="1" noChangeArrowheads="1"/>
          </p:cNvPicPr>
          <p:nvPr/>
        </p:nvPicPr>
        <p:blipFill>
          <a:blip r:embed="rId5"/>
          <a:srcRect/>
          <a:stretch>
            <a:fillRect/>
          </a:stretch>
        </p:blipFill>
        <p:spPr bwMode="auto">
          <a:xfrm>
            <a:off x="468313" y="3500438"/>
            <a:ext cx="2590800" cy="1993900"/>
          </a:xfrm>
          <a:prstGeom prst="rect">
            <a:avLst/>
          </a:prstGeom>
          <a:noFill/>
          <a:ln w="9525">
            <a:noFill/>
            <a:miter lim="800000"/>
            <a:headEnd/>
            <a:tailEnd/>
          </a:ln>
        </p:spPr>
      </p:pic>
      <p:sp>
        <p:nvSpPr>
          <p:cNvPr id="29710" name="Oval 14"/>
          <p:cNvSpPr>
            <a:spLocks noChangeArrowheads="1"/>
          </p:cNvSpPr>
          <p:nvPr/>
        </p:nvSpPr>
        <p:spPr bwMode="auto">
          <a:xfrm>
            <a:off x="1187450" y="3789363"/>
            <a:ext cx="1295400" cy="1223962"/>
          </a:xfrm>
          <a:prstGeom prst="ellipse">
            <a:avLst/>
          </a:prstGeom>
          <a:noFill/>
          <a:ln w="25400">
            <a:solidFill>
              <a:srgbClr val="FF0000"/>
            </a:solidFill>
            <a:round/>
            <a:headEnd/>
            <a:tailEnd/>
          </a:ln>
        </p:spPr>
        <p:txBody>
          <a:bodyPr wrap="none" anchor="ctr"/>
          <a:lstStyle/>
          <a:p>
            <a:pPr algn="ctr"/>
            <a:endParaRPr lang="it-IT"/>
          </a:p>
        </p:txBody>
      </p:sp>
      <p:sp>
        <p:nvSpPr>
          <p:cNvPr id="29713" name="Oval 17"/>
          <p:cNvSpPr>
            <a:spLocks noChangeArrowheads="1"/>
          </p:cNvSpPr>
          <p:nvPr/>
        </p:nvSpPr>
        <p:spPr bwMode="auto">
          <a:xfrm>
            <a:off x="1116013" y="4724400"/>
            <a:ext cx="792162" cy="431800"/>
          </a:xfrm>
          <a:prstGeom prst="ellipse">
            <a:avLst/>
          </a:prstGeom>
          <a:noFill/>
          <a:ln w="25400">
            <a:solidFill>
              <a:srgbClr val="FF0000"/>
            </a:solidFill>
            <a:round/>
            <a:headEnd/>
            <a:tailEnd/>
          </a:ln>
        </p:spPr>
        <p:txBody>
          <a:bodyPr wrap="none" anchor="ctr"/>
          <a:lstStyle/>
          <a:p>
            <a:pPr algn="ctr"/>
            <a:endParaRPr lang="it-IT"/>
          </a:p>
        </p:txBody>
      </p:sp>
      <p:sp>
        <p:nvSpPr>
          <p:cNvPr id="29714" name="Text Box 18"/>
          <p:cNvSpPr txBox="1">
            <a:spLocks noChangeArrowheads="1"/>
          </p:cNvSpPr>
          <p:nvPr/>
        </p:nvSpPr>
        <p:spPr bwMode="auto">
          <a:xfrm>
            <a:off x="3419475" y="3716338"/>
            <a:ext cx="3384550" cy="457200"/>
          </a:xfrm>
          <a:prstGeom prst="rect">
            <a:avLst/>
          </a:prstGeom>
          <a:noFill/>
          <a:ln w="9525">
            <a:noFill/>
            <a:miter lim="800000"/>
            <a:headEnd/>
            <a:tailEnd/>
          </a:ln>
        </p:spPr>
        <p:txBody>
          <a:bodyPr>
            <a:spAutoFit/>
          </a:bodyPr>
          <a:lstStyle/>
          <a:p>
            <a:pPr>
              <a:spcBef>
                <a:spcPct val="50000"/>
              </a:spcBef>
            </a:pPr>
            <a:r>
              <a:rPr lang="it-IT" sz="2400" b="1">
                <a:solidFill>
                  <a:srgbClr val="B40000"/>
                </a:solidFill>
                <a:latin typeface="Calibri" pitchFamily="34" charset="0"/>
              </a:rPr>
              <a:t>mtDNA &amp; nDNA</a:t>
            </a:r>
          </a:p>
        </p:txBody>
      </p:sp>
      <p:sp>
        <p:nvSpPr>
          <p:cNvPr id="3" name="Text Box 13"/>
          <p:cNvSpPr txBox="1">
            <a:spLocks noChangeArrowheads="1"/>
          </p:cNvSpPr>
          <p:nvPr/>
        </p:nvSpPr>
        <p:spPr bwMode="auto">
          <a:xfrm>
            <a:off x="684213" y="2852738"/>
            <a:ext cx="3671887" cy="366712"/>
          </a:xfrm>
          <a:prstGeom prst="rect">
            <a:avLst/>
          </a:prstGeom>
          <a:noFill/>
          <a:ln w="9525">
            <a:noFill/>
            <a:miter lim="800000"/>
            <a:headEnd/>
            <a:tailEnd/>
          </a:ln>
        </p:spPr>
        <p:txBody>
          <a:bodyPr>
            <a:spAutoFit/>
          </a:bodyPr>
          <a:lstStyle/>
          <a:p>
            <a:pPr>
              <a:spcBef>
                <a:spcPct val="50000"/>
              </a:spcBef>
            </a:pPr>
            <a:r>
              <a:rPr lang="it-IT" b="1">
                <a:solidFill>
                  <a:srgbClr val="B40000"/>
                </a:solidFill>
                <a:latin typeface="Calibri" pitchFamily="34" charset="0"/>
              </a:rPr>
              <a:t>Differente espressione tissutale</a:t>
            </a:r>
          </a:p>
        </p:txBody>
      </p:sp>
      <p:sp>
        <p:nvSpPr>
          <p:cNvPr id="31759" name="Text Box 15"/>
          <p:cNvSpPr txBox="1">
            <a:spLocks noChangeArrowheads="1"/>
          </p:cNvSpPr>
          <p:nvPr/>
        </p:nvSpPr>
        <p:spPr bwMode="auto">
          <a:xfrm>
            <a:off x="3132138" y="4437063"/>
            <a:ext cx="2879725" cy="1192212"/>
          </a:xfrm>
          <a:prstGeom prst="rect">
            <a:avLst/>
          </a:prstGeom>
          <a:noFill/>
          <a:ln w="9525">
            <a:noFill/>
            <a:miter lim="800000"/>
            <a:headEnd/>
            <a:tailEnd/>
          </a:ln>
          <a:effectLst/>
        </p:spPr>
        <p:txBody>
          <a:bodyPr>
            <a:spAutoFit/>
          </a:bodyPr>
          <a:lstStyle/>
          <a:p>
            <a:pPr>
              <a:spcBef>
                <a:spcPct val="50000"/>
              </a:spcBef>
            </a:pPr>
            <a:r>
              <a:rPr lang="it-IT" sz="1600">
                <a:latin typeface="Calibri" pitchFamily="34" charset="0"/>
              </a:rPr>
              <a:t>Riportate circa 200 mutazioni missense, grandi riarrangiamenti,</a:t>
            </a:r>
          </a:p>
          <a:p>
            <a:pPr>
              <a:spcBef>
                <a:spcPct val="50000"/>
              </a:spcBef>
            </a:pPr>
            <a:r>
              <a:rPr lang="it-IT" sz="1600">
                <a:latin typeface="Calibri" pitchFamily="34" charset="0"/>
              </a:rPr>
              <a:t> deplezione</a:t>
            </a:r>
          </a:p>
        </p:txBody>
      </p:sp>
      <p:sp>
        <p:nvSpPr>
          <p:cNvPr id="31760" name="Text Box 16"/>
          <p:cNvSpPr txBox="1">
            <a:spLocks noChangeArrowheads="1"/>
          </p:cNvSpPr>
          <p:nvPr/>
        </p:nvSpPr>
        <p:spPr bwMode="auto">
          <a:xfrm>
            <a:off x="6048375" y="3716338"/>
            <a:ext cx="3095625" cy="1190625"/>
          </a:xfrm>
          <a:prstGeom prst="rect">
            <a:avLst/>
          </a:prstGeom>
          <a:noFill/>
          <a:ln w="9525">
            <a:noFill/>
            <a:miter lim="800000"/>
            <a:headEnd/>
            <a:tailEnd/>
          </a:ln>
          <a:effectLst/>
        </p:spPr>
        <p:txBody>
          <a:bodyPr>
            <a:spAutoFit/>
          </a:bodyPr>
          <a:lstStyle/>
          <a:p>
            <a:pPr>
              <a:spcBef>
                <a:spcPct val="50000"/>
              </a:spcBef>
            </a:pPr>
            <a:r>
              <a:rPr lang="it-IT">
                <a:latin typeface="Calibri" pitchFamily="34" charset="0"/>
              </a:rPr>
              <a:t>Più di 100 geni nucleari sono associati ad una compromissione energetica cellulare</a:t>
            </a:r>
          </a:p>
        </p:txBody>
      </p:sp>
      <p:sp>
        <p:nvSpPr>
          <p:cNvPr id="31761" name="Line 17"/>
          <p:cNvSpPr>
            <a:spLocks noChangeShapeType="1"/>
          </p:cNvSpPr>
          <p:nvPr/>
        </p:nvSpPr>
        <p:spPr bwMode="auto">
          <a:xfrm>
            <a:off x="4140200" y="4149725"/>
            <a:ext cx="0" cy="287338"/>
          </a:xfrm>
          <a:prstGeom prst="line">
            <a:avLst/>
          </a:prstGeom>
          <a:noFill/>
          <a:ln w="9525">
            <a:solidFill>
              <a:schemeClr val="tx1"/>
            </a:solidFill>
            <a:round/>
            <a:headEnd/>
            <a:tailEnd type="triangle" w="med" len="med"/>
          </a:ln>
          <a:effectLst/>
        </p:spPr>
        <p:txBody>
          <a:bodyPr/>
          <a:lstStyle/>
          <a:p>
            <a:endParaRPr lang="it-IT"/>
          </a:p>
        </p:txBody>
      </p:sp>
      <p:sp>
        <p:nvSpPr>
          <p:cNvPr id="31762" name="Line 18"/>
          <p:cNvSpPr>
            <a:spLocks noChangeShapeType="1"/>
          </p:cNvSpPr>
          <p:nvPr/>
        </p:nvSpPr>
        <p:spPr bwMode="auto">
          <a:xfrm>
            <a:off x="5580063" y="4005263"/>
            <a:ext cx="215900" cy="0"/>
          </a:xfrm>
          <a:prstGeom prst="line">
            <a:avLst/>
          </a:prstGeom>
          <a:noFill/>
          <a:ln w="9525">
            <a:solidFill>
              <a:schemeClr val="tx1"/>
            </a:solidFill>
            <a:round/>
            <a:headEnd/>
            <a:tailEnd type="triangle" w="med" len="med"/>
          </a:ln>
          <a:effectLst/>
        </p:spPr>
        <p:txBody>
          <a:bodyPr/>
          <a:lstStyle/>
          <a:p>
            <a:endParaRPr lang="it-IT"/>
          </a:p>
        </p:txBody>
      </p:sp>
      <p:sp>
        <p:nvSpPr>
          <p:cNvPr id="4" name="Text Box 13"/>
          <p:cNvSpPr txBox="1">
            <a:spLocks noChangeArrowheads="1"/>
          </p:cNvSpPr>
          <p:nvPr/>
        </p:nvSpPr>
        <p:spPr bwMode="auto">
          <a:xfrm>
            <a:off x="3059113" y="6092825"/>
            <a:ext cx="3095625" cy="457200"/>
          </a:xfrm>
          <a:prstGeom prst="rect">
            <a:avLst/>
          </a:prstGeom>
          <a:noFill/>
          <a:ln w="9525">
            <a:noFill/>
            <a:miter lim="800000"/>
            <a:headEnd/>
            <a:tailEnd/>
          </a:ln>
        </p:spPr>
        <p:txBody>
          <a:bodyPr>
            <a:spAutoFit/>
          </a:bodyPr>
          <a:lstStyle/>
          <a:p>
            <a:pPr>
              <a:spcBef>
                <a:spcPct val="50000"/>
              </a:spcBef>
            </a:pPr>
            <a:r>
              <a:rPr lang="it-IT" sz="2400" b="1">
                <a:solidFill>
                  <a:srgbClr val="B40000"/>
                </a:solidFill>
                <a:latin typeface="Calibri" pitchFamily="34" charset="0"/>
              </a:rPr>
              <a:t>Fattori ambientali?</a:t>
            </a:r>
          </a:p>
        </p:txBody>
      </p:sp>
      <p:sp>
        <p:nvSpPr>
          <p:cNvPr id="31765" name="AutoShape 21" descr="2Q=="/>
          <p:cNvSpPr>
            <a:spLocks noChangeAspect="1" noChangeArrowheads="1"/>
          </p:cNvSpPr>
          <p:nvPr/>
        </p:nvSpPr>
        <p:spPr bwMode="auto">
          <a:xfrm>
            <a:off x="4419600" y="3276600"/>
            <a:ext cx="304800" cy="304800"/>
          </a:xfrm>
          <a:prstGeom prst="rect">
            <a:avLst/>
          </a:prstGeom>
          <a:noFill/>
        </p:spPr>
        <p:txBody>
          <a:bodyPr/>
          <a:lstStyle/>
          <a:p>
            <a:endParaRPr lang="it-IT"/>
          </a:p>
        </p:txBody>
      </p:sp>
      <p:pic>
        <p:nvPicPr>
          <p:cNvPr id="31767" name="Picture 23" descr="gregor-mendel-google-festeggia-la-nascita"/>
          <p:cNvPicPr>
            <a:picLocks noChangeAspect="1" noChangeArrowheads="1"/>
          </p:cNvPicPr>
          <p:nvPr/>
        </p:nvPicPr>
        <p:blipFill>
          <a:blip r:embed="rId6" cstate="print"/>
          <a:srcRect/>
          <a:stretch>
            <a:fillRect/>
          </a:stretch>
        </p:blipFill>
        <p:spPr bwMode="auto">
          <a:xfrm>
            <a:off x="7451725" y="4581525"/>
            <a:ext cx="1331913" cy="1157288"/>
          </a:xfrm>
          <a:prstGeom prst="rect">
            <a:avLst/>
          </a:prstGeom>
          <a:noFill/>
        </p:spPr>
      </p:pic>
      <p:pic>
        <p:nvPicPr>
          <p:cNvPr id="31769" name="Picture 25" descr="madre_e_bambino_grande"/>
          <p:cNvPicPr>
            <a:picLocks noChangeAspect="1" noChangeArrowheads="1"/>
          </p:cNvPicPr>
          <p:nvPr/>
        </p:nvPicPr>
        <p:blipFill>
          <a:blip r:embed="rId7" cstate="print"/>
          <a:srcRect/>
          <a:stretch>
            <a:fillRect/>
          </a:stretch>
        </p:blipFill>
        <p:spPr bwMode="auto">
          <a:xfrm>
            <a:off x="4716463" y="4797425"/>
            <a:ext cx="1000125" cy="1008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6121"/>
                                        </p:tgtEl>
                                        <p:attrNameLst>
                                          <p:attrName>style.visibility</p:attrName>
                                        </p:attrNameLst>
                                      </p:cBhvr>
                                      <p:to>
                                        <p:strVal val="visible"/>
                                      </p:to>
                                    </p:set>
                                    <p:anim calcmode="lin" valueType="num">
                                      <p:cBhvr additive="base">
                                        <p:cTn id="11" dur="500" fill="hold"/>
                                        <p:tgtEl>
                                          <p:spTgt spid="346121"/>
                                        </p:tgtEl>
                                        <p:attrNameLst>
                                          <p:attrName>ppt_x</p:attrName>
                                        </p:attrNameLst>
                                      </p:cBhvr>
                                      <p:tavLst>
                                        <p:tav tm="0">
                                          <p:val>
                                            <p:strVal val="#ppt_x"/>
                                          </p:val>
                                        </p:tav>
                                        <p:tav tm="100000">
                                          <p:val>
                                            <p:strVal val="#ppt_x"/>
                                          </p:val>
                                        </p:tav>
                                      </p:tavLst>
                                    </p:anim>
                                    <p:anim calcmode="lin" valueType="num">
                                      <p:cBhvr additive="base">
                                        <p:cTn id="12" dur="500" fill="hold"/>
                                        <p:tgtEl>
                                          <p:spTgt spid="3461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700"/>
                                        </p:tgtEl>
                                        <p:attrNameLst>
                                          <p:attrName>style.visibility</p:attrName>
                                        </p:attrNameLst>
                                      </p:cBhvr>
                                      <p:to>
                                        <p:strVal val="visible"/>
                                      </p:to>
                                    </p:set>
                                    <p:anim calcmode="lin" valueType="num">
                                      <p:cBhvr additive="base">
                                        <p:cTn id="15" dur="500" fill="hold"/>
                                        <p:tgtEl>
                                          <p:spTgt spid="29700"/>
                                        </p:tgtEl>
                                        <p:attrNameLst>
                                          <p:attrName>ppt_x</p:attrName>
                                        </p:attrNameLst>
                                      </p:cBhvr>
                                      <p:tavLst>
                                        <p:tav tm="0">
                                          <p:val>
                                            <p:strVal val="#ppt_x"/>
                                          </p:val>
                                        </p:tav>
                                        <p:tav tm="100000">
                                          <p:val>
                                            <p:strVal val="#ppt_x"/>
                                          </p:val>
                                        </p:tav>
                                      </p:tavLst>
                                    </p:anim>
                                    <p:anim calcmode="lin" valueType="num">
                                      <p:cBhvr additive="base">
                                        <p:cTn id="16"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708"/>
                                        </p:tgtEl>
                                        <p:attrNameLst>
                                          <p:attrName>style.visibility</p:attrName>
                                        </p:attrNameLst>
                                      </p:cBhvr>
                                      <p:to>
                                        <p:strVal val="visible"/>
                                      </p:to>
                                    </p:set>
                                    <p:anim calcmode="lin" valueType="num">
                                      <p:cBhvr additive="base">
                                        <p:cTn id="21" dur="500" fill="hold"/>
                                        <p:tgtEl>
                                          <p:spTgt spid="29708"/>
                                        </p:tgtEl>
                                        <p:attrNameLst>
                                          <p:attrName>ppt_x</p:attrName>
                                        </p:attrNameLst>
                                      </p:cBhvr>
                                      <p:tavLst>
                                        <p:tav tm="0">
                                          <p:val>
                                            <p:strVal val="#ppt_x"/>
                                          </p:val>
                                        </p:tav>
                                        <p:tav tm="100000">
                                          <p:val>
                                            <p:strVal val="#ppt_x"/>
                                          </p:val>
                                        </p:tav>
                                      </p:tavLst>
                                    </p:anim>
                                    <p:anim calcmode="lin" valueType="num">
                                      <p:cBhvr additive="base">
                                        <p:cTn id="22" dur="500" fill="hold"/>
                                        <p:tgtEl>
                                          <p:spTgt spid="297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709"/>
                                        </p:tgtEl>
                                        <p:attrNameLst>
                                          <p:attrName>style.visibility</p:attrName>
                                        </p:attrNameLst>
                                      </p:cBhvr>
                                      <p:to>
                                        <p:strVal val="visible"/>
                                      </p:to>
                                    </p:set>
                                    <p:anim calcmode="lin" valueType="num">
                                      <p:cBhvr additive="base">
                                        <p:cTn id="27" dur="500" fill="hold"/>
                                        <p:tgtEl>
                                          <p:spTgt spid="29709"/>
                                        </p:tgtEl>
                                        <p:attrNameLst>
                                          <p:attrName>ppt_x</p:attrName>
                                        </p:attrNameLst>
                                      </p:cBhvr>
                                      <p:tavLst>
                                        <p:tav tm="0">
                                          <p:val>
                                            <p:strVal val="#ppt_x"/>
                                          </p:val>
                                        </p:tav>
                                        <p:tav tm="100000">
                                          <p:val>
                                            <p:strVal val="#ppt_x"/>
                                          </p:val>
                                        </p:tav>
                                      </p:tavLst>
                                    </p:anim>
                                    <p:anim calcmode="lin" valueType="num">
                                      <p:cBhvr additive="base">
                                        <p:cTn id="28"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714"/>
                                        </p:tgtEl>
                                        <p:attrNameLst>
                                          <p:attrName>style.visibility</p:attrName>
                                        </p:attrNameLst>
                                      </p:cBhvr>
                                      <p:to>
                                        <p:strVal val="visible"/>
                                      </p:to>
                                    </p:set>
                                    <p:anim calcmode="lin" valueType="num">
                                      <p:cBhvr additive="base">
                                        <p:cTn id="45" dur="500" fill="hold"/>
                                        <p:tgtEl>
                                          <p:spTgt spid="29714"/>
                                        </p:tgtEl>
                                        <p:attrNameLst>
                                          <p:attrName>ppt_x</p:attrName>
                                        </p:attrNameLst>
                                      </p:cBhvr>
                                      <p:tavLst>
                                        <p:tav tm="0">
                                          <p:val>
                                            <p:strVal val="#ppt_x"/>
                                          </p:val>
                                        </p:tav>
                                        <p:tav tm="100000">
                                          <p:val>
                                            <p:strVal val="#ppt_x"/>
                                          </p:val>
                                        </p:tav>
                                      </p:tavLst>
                                    </p:anim>
                                    <p:anim calcmode="lin" valueType="num">
                                      <p:cBhvr additive="base">
                                        <p:cTn id="46" dur="500" fill="hold"/>
                                        <p:tgtEl>
                                          <p:spTgt spid="297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710"/>
                                        </p:tgtEl>
                                        <p:attrNameLst>
                                          <p:attrName>style.visibility</p:attrName>
                                        </p:attrNameLst>
                                      </p:cBhvr>
                                      <p:to>
                                        <p:strVal val="visible"/>
                                      </p:to>
                                    </p:set>
                                    <p:anim calcmode="lin" valueType="num">
                                      <p:cBhvr additive="base">
                                        <p:cTn id="49" dur="500" fill="hold"/>
                                        <p:tgtEl>
                                          <p:spTgt spid="29710"/>
                                        </p:tgtEl>
                                        <p:attrNameLst>
                                          <p:attrName>ppt_x</p:attrName>
                                        </p:attrNameLst>
                                      </p:cBhvr>
                                      <p:tavLst>
                                        <p:tav tm="0">
                                          <p:val>
                                            <p:strVal val="#ppt_x"/>
                                          </p:val>
                                        </p:tav>
                                        <p:tav tm="100000">
                                          <p:val>
                                            <p:strVal val="#ppt_x"/>
                                          </p:val>
                                        </p:tav>
                                      </p:tavLst>
                                    </p:anim>
                                    <p:anim calcmode="lin" valueType="num">
                                      <p:cBhvr additive="base">
                                        <p:cTn id="50" dur="500" fill="hold"/>
                                        <p:tgtEl>
                                          <p:spTgt spid="297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713"/>
                                        </p:tgtEl>
                                        <p:attrNameLst>
                                          <p:attrName>style.visibility</p:attrName>
                                        </p:attrNameLst>
                                      </p:cBhvr>
                                      <p:to>
                                        <p:strVal val="visible"/>
                                      </p:to>
                                    </p:set>
                                    <p:anim calcmode="lin" valueType="num">
                                      <p:cBhvr additive="base">
                                        <p:cTn id="53" dur="500" fill="hold"/>
                                        <p:tgtEl>
                                          <p:spTgt spid="29713"/>
                                        </p:tgtEl>
                                        <p:attrNameLst>
                                          <p:attrName>ppt_x</p:attrName>
                                        </p:attrNameLst>
                                      </p:cBhvr>
                                      <p:tavLst>
                                        <p:tav tm="0">
                                          <p:val>
                                            <p:strVal val="#ppt_x"/>
                                          </p:val>
                                        </p:tav>
                                        <p:tav tm="100000">
                                          <p:val>
                                            <p:strVal val="#ppt_x"/>
                                          </p:val>
                                        </p:tav>
                                      </p:tavLst>
                                    </p:anim>
                                    <p:anim calcmode="lin" valueType="num">
                                      <p:cBhvr additive="base">
                                        <p:cTn id="54" dur="500" fill="hold"/>
                                        <p:tgtEl>
                                          <p:spTgt spid="297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1761"/>
                                        </p:tgtEl>
                                        <p:attrNameLst>
                                          <p:attrName>style.visibility</p:attrName>
                                        </p:attrNameLst>
                                      </p:cBhvr>
                                      <p:to>
                                        <p:strVal val="visible"/>
                                      </p:to>
                                    </p:set>
                                    <p:anim calcmode="lin" valueType="num">
                                      <p:cBhvr additive="base">
                                        <p:cTn id="59" dur="500" fill="hold"/>
                                        <p:tgtEl>
                                          <p:spTgt spid="31761"/>
                                        </p:tgtEl>
                                        <p:attrNameLst>
                                          <p:attrName>ppt_x</p:attrName>
                                        </p:attrNameLst>
                                      </p:cBhvr>
                                      <p:tavLst>
                                        <p:tav tm="0">
                                          <p:val>
                                            <p:strVal val="#ppt_x"/>
                                          </p:val>
                                        </p:tav>
                                        <p:tav tm="100000">
                                          <p:val>
                                            <p:strVal val="#ppt_x"/>
                                          </p:val>
                                        </p:tav>
                                      </p:tavLst>
                                    </p:anim>
                                    <p:anim calcmode="lin" valueType="num">
                                      <p:cBhvr additive="base">
                                        <p:cTn id="60" dur="500" fill="hold"/>
                                        <p:tgtEl>
                                          <p:spTgt spid="317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759"/>
                                        </p:tgtEl>
                                        <p:attrNameLst>
                                          <p:attrName>style.visibility</p:attrName>
                                        </p:attrNameLst>
                                      </p:cBhvr>
                                      <p:to>
                                        <p:strVal val="visible"/>
                                      </p:to>
                                    </p:set>
                                    <p:anim calcmode="lin" valueType="num">
                                      <p:cBhvr additive="base">
                                        <p:cTn id="63" dur="500" fill="hold"/>
                                        <p:tgtEl>
                                          <p:spTgt spid="31759"/>
                                        </p:tgtEl>
                                        <p:attrNameLst>
                                          <p:attrName>ppt_x</p:attrName>
                                        </p:attrNameLst>
                                      </p:cBhvr>
                                      <p:tavLst>
                                        <p:tav tm="0">
                                          <p:val>
                                            <p:strVal val="#ppt_x"/>
                                          </p:val>
                                        </p:tav>
                                        <p:tav tm="100000">
                                          <p:val>
                                            <p:strVal val="#ppt_x"/>
                                          </p:val>
                                        </p:tav>
                                      </p:tavLst>
                                    </p:anim>
                                    <p:anim calcmode="lin" valueType="num">
                                      <p:cBhvr additive="base">
                                        <p:cTn id="64" dur="500" fill="hold"/>
                                        <p:tgtEl>
                                          <p:spTgt spid="3175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1762"/>
                                        </p:tgtEl>
                                        <p:attrNameLst>
                                          <p:attrName>style.visibility</p:attrName>
                                        </p:attrNameLst>
                                      </p:cBhvr>
                                      <p:to>
                                        <p:strVal val="visible"/>
                                      </p:to>
                                    </p:set>
                                    <p:anim calcmode="lin" valueType="num">
                                      <p:cBhvr additive="base">
                                        <p:cTn id="69" dur="500" fill="hold"/>
                                        <p:tgtEl>
                                          <p:spTgt spid="31762"/>
                                        </p:tgtEl>
                                        <p:attrNameLst>
                                          <p:attrName>ppt_x</p:attrName>
                                        </p:attrNameLst>
                                      </p:cBhvr>
                                      <p:tavLst>
                                        <p:tav tm="0">
                                          <p:val>
                                            <p:strVal val="#ppt_x"/>
                                          </p:val>
                                        </p:tav>
                                        <p:tav tm="100000">
                                          <p:val>
                                            <p:strVal val="#ppt_x"/>
                                          </p:val>
                                        </p:tav>
                                      </p:tavLst>
                                    </p:anim>
                                    <p:anim calcmode="lin" valueType="num">
                                      <p:cBhvr additive="base">
                                        <p:cTn id="70" dur="500" fill="hold"/>
                                        <p:tgtEl>
                                          <p:spTgt spid="3176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760"/>
                                        </p:tgtEl>
                                        <p:attrNameLst>
                                          <p:attrName>style.visibility</p:attrName>
                                        </p:attrNameLst>
                                      </p:cBhvr>
                                      <p:to>
                                        <p:strVal val="visible"/>
                                      </p:to>
                                    </p:set>
                                    <p:anim calcmode="lin" valueType="num">
                                      <p:cBhvr additive="base">
                                        <p:cTn id="73" dur="500" fill="hold"/>
                                        <p:tgtEl>
                                          <p:spTgt spid="31760"/>
                                        </p:tgtEl>
                                        <p:attrNameLst>
                                          <p:attrName>ppt_x</p:attrName>
                                        </p:attrNameLst>
                                      </p:cBhvr>
                                      <p:tavLst>
                                        <p:tav tm="0">
                                          <p:val>
                                            <p:strVal val="#ppt_x"/>
                                          </p:val>
                                        </p:tav>
                                        <p:tav tm="100000">
                                          <p:val>
                                            <p:strVal val="#ppt_x"/>
                                          </p:val>
                                        </p:tav>
                                      </p:tavLst>
                                    </p:anim>
                                    <p:anim calcmode="lin" valueType="num">
                                      <p:cBhvr additive="base">
                                        <p:cTn id="74" dur="500" fill="hold"/>
                                        <p:tgtEl>
                                          <p:spTgt spid="3176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1769"/>
                                        </p:tgtEl>
                                        <p:attrNameLst>
                                          <p:attrName>style.visibility</p:attrName>
                                        </p:attrNameLst>
                                      </p:cBhvr>
                                      <p:to>
                                        <p:strVal val="visible"/>
                                      </p:to>
                                    </p:set>
                                    <p:anim calcmode="lin" valueType="num">
                                      <p:cBhvr additive="base">
                                        <p:cTn id="79" dur="500" fill="hold"/>
                                        <p:tgtEl>
                                          <p:spTgt spid="31769"/>
                                        </p:tgtEl>
                                        <p:attrNameLst>
                                          <p:attrName>ppt_x</p:attrName>
                                        </p:attrNameLst>
                                      </p:cBhvr>
                                      <p:tavLst>
                                        <p:tav tm="0">
                                          <p:val>
                                            <p:strVal val="#ppt_x"/>
                                          </p:val>
                                        </p:tav>
                                        <p:tav tm="100000">
                                          <p:val>
                                            <p:strVal val="#ppt_x"/>
                                          </p:val>
                                        </p:tav>
                                      </p:tavLst>
                                    </p:anim>
                                    <p:anim calcmode="lin" valueType="num">
                                      <p:cBhvr additive="base">
                                        <p:cTn id="80" dur="500" fill="hold"/>
                                        <p:tgtEl>
                                          <p:spTgt spid="3176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1767"/>
                                        </p:tgtEl>
                                        <p:attrNameLst>
                                          <p:attrName>style.visibility</p:attrName>
                                        </p:attrNameLst>
                                      </p:cBhvr>
                                      <p:to>
                                        <p:strVal val="visible"/>
                                      </p:to>
                                    </p:set>
                                    <p:anim calcmode="lin" valueType="num">
                                      <p:cBhvr additive="base">
                                        <p:cTn id="83" dur="500" fill="hold"/>
                                        <p:tgtEl>
                                          <p:spTgt spid="31767"/>
                                        </p:tgtEl>
                                        <p:attrNameLst>
                                          <p:attrName>ppt_x</p:attrName>
                                        </p:attrNameLst>
                                      </p:cBhvr>
                                      <p:tavLst>
                                        <p:tav tm="0">
                                          <p:val>
                                            <p:strVal val="#ppt_x"/>
                                          </p:val>
                                        </p:tav>
                                        <p:tav tm="100000">
                                          <p:val>
                                            <p:strVal val="#ppt_x"/>
                                          </p:val>
                                        </p:tav>
                                      </p:tavLst>
                                    </p:anim>
                                    <p:anim calcmode="lin" valueType="num">
                                      <p:cBhvr additive="base">
                                        <p:cTn id="84" dur="500" fill="hold"/>
                                        <p:tgtEl>
                                          <p:spTgt spid="3176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p:bldP spid="29708" grpId="0"/>
      <p:bldP spid="29709" grpId="0"/>
      <p:bldP spid="29710" grpId="0" animBg="1"/>
      <p:bldP spid="29713" grpId="0" animBg="1"/>
      <p:bldP spid="29714" grpId="0"/>
      <p:bldP spid="3" grpId="0"/>
      <p:bldP spid="31759" grpId="0"/>
      <p:bldP spid="31760" grpId="0"/>
      <p:bldP spid="31761" grpId="0" animBg="1"/>
      <p:bldP spid="3176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p:cNvSpPr>
          <p:nvPr/>
        </p:nvSpPr>
        <p:spPr bwMode="auto">
          <a:xfrm>
            <a:off x="457200" y="44450"/>
            <a:ext cx="8229600" cy="1143000"/>
          </a:xfrm>
          <a:prstGeom prst="rect">
            <a:avLst/>
          </a:prstGeom>
          <a:noFill/>
          <a:ln w="9525">
            <a:noFill/>
            <a:miter lim="800000"/>
            <a:headEnd/>
            <a:tailEnd/>
          </a:ln>
        </p:spPr>
        <p:txBody>
          <a:bodyPr anchor="ctr"/>
          <a:lstStyle/>
          <a:p>
            <a:pPr algn="ctr"/>
            <a:r>
              <a:rPr lang="it-IT" sz="3200">
                <a:solidFill>
                  <a:srgbClr val="B40000"/>
                </a:solidFill>
                <a:latin typeface="Calibri" pitchFamily="34" charset="0"/>
              </a:rPr>
              <a:t>Diagnosi di malattia mitocondriale</a:t>
            </a:r>
          </a:p>
        </p:txBody>
      </p:sp>
      <p:graphicFrame>
        <p:nvGraphicFramePr>
          <p:cNvPr id="44213" name="Group 181"/>
          <p:cNvGraphicFramePr>
            <a:graphicFrameLocks noGrp="1"/>
          </p:cNvGraphicFramePr>
          <p:nvPr>
            <p:ph sz="half" idx="1"/>
          </p:nvPr>
        </p:nvGraphicFramePr>
        <p:xfrm>
          <a:off x="250825" y="1125538"/>
          <a:ext cx="8675688" cy="1655762"/>
        </p:xfrm>
        <a:graphic>
          <a:graphicData uri="http://schemas.openxmlformats.org/drawingml/2006/table">
            <a:tbl>
              <a:tblPr/>
              <a:tblGrid>
                <a:gridCol w="2895600"/>
                <a:gridCol w="2884488"/>
                <a:gridCol w="2895600"/>
              </a:tblGrid>
              <a:tr h="665163">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Char char="•"/>
                        <a:tabLst/>
                      </a:pPr>
                      <a:r>
                        <a:rPr kumimoji="0" lang="it-IT" sz="2000" b="1" i="0" u="none" strike="noStrike" cap="none" normalizeH="0" baseline="0" smtClean="0">
                          <a:ln>
                            <a:noFill/>
                          </a:ln>
                          <a:solidFill>
                            <a:srgbClr val="B40000"/>
                          </a:solidFill>
                          <a:effectLst/>
                          <a:latin typeface="Calibri" pitchFamily="34" charset="0"/>
                        </a:rPr>
                        <a:t>Analisi di primo livello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r>
              <a:tr h="9906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2000" b="0" i="0" u="none" strike="noStrike" cap="none" normalizeH="0" baseline="0" smtClean="0">
                          <a:ln>
                            <a:noFill/>
                          </a:ln>
                          <a:solidFill>
                            <a:schemeClr val="tx1"/>
                          </a:solidFill>
                          <a:effectLst/>
                          <a:latin typeface="Calibri" pitchFamily="34" charset="0"/>
                        </a:rPr>
                        <a:t>Emogas analisi, lattato, CPK, AST, ALT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2000" b="0" i="0" u="none" strike="noStrike" cap="none" normalizeH="0" baseline="0" smtClean="0">
                          <a:ln>
                            <a:noFill/>
                          </a:ln>
                          <a:solidFill>
                            <a:schemeClr val="tx1"/>
                          </a:solidFill>
                          <a:effectLst/>
                          <a:latin typeface="Calibri" pitchFamily="34" charset="0"/>
                        </a:rPr>
                        <a:t>Aminoacidemia, acidi organici urinari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2000" b="0" i="0" u="none" strike="noStrike" cap="none" normalizeH="0" baseline="0" smtClean="0">
                          <a:ln>
                            <a:noFill/>
                          </a:ln>
                          <a:solidFill>
                            <a:schemeClr val="tx1"/>
                          </a:solidFill>
                          <a:effectLst/>
                          <a:latin typeface="Calibri" pitchFamily="34" charset="0"/>
                        </a:rPr>
                        <a:t>ECG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215" name="Group 183"/>
          <p:cNvGraphicFramePr>
            <a:graphicFrameLocks noGrp="1"/>
          </p:cNvGraphicFramePr>
          <p:nvPr>
            <p:ph sz="quarter" idx="2"/>
          </p:nvPr>
        </p:nvGraphicFramePr>
        <p:xfrm>
          <a:off x="250825" y="4508500"/>
          <a:ext cx="8642350" cy="1858963"/>
        </p:xfrm>
        <a:graphic>
          <a:graphicData uri="http://schemas.openxmlformats.org/drawingml/2006/table">
            <a:tbl>
              <a:tblPr/>
              <a:tblGrid>
                <a:gridCol w="4038600"/>
                <a:gridCol w="4603750"/>
              </a:tblGrid>
              <a:tr h="684213">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Char char="•"/>
                        <a:tabLst/>
                      </a:pPr>
                      <a:r>
                        <a:rPr kumimoji="0" lang="it-IT" sz="2000" b="1" i="0" u="none" strike="noStrike" cap="none" normalizeH="0" baseline="0" smtClean="0">
                          <a:ln>
                            <a:noFill/>
                          </a:ln>
                          <a:solidFill>
                            <a:srgbClr val="B40000"/>
                          </a:solidFill>
                          <a:effectLst/>
                          <a:latin typeface="Calibri" pitchFamily="34" charset="0"/>
                        </a:rPr>
                        <a:t>Analisi di terzo livello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11747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2000" b="0" i="0" u="none" strike="noStrike" cap="none" normalizeH="0" baseline="0" smtClean="0">
                          <a:ln>
                            <a:noFill/>
                          </a:ln>
                          <a:solidFill>
                            <a:schemeClr val="tx1"/>
                          </a:solidFill>
                          <a:effectLst/>
                          <a:latin typeface="Calibri" pitchFamily="34" charset="0"/>
                        </a:rPr>
                        <a:t>Biopsia muscolare (analisi istopatologica, biochimica, microscopia elettronica)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2000" b="0" i="0" u="none" strike="noStrike" cap="none" normalizeH="0" baseline="0" smtClean="0">
                          <a:ln>
                            <a:noFill/>
                          </a:ln>
                          <a:solidFill>
                            <a:schemeClr val="tx1"/>
                          </a:solidFill>
                          <a:effectLst/>
                          <a:latin typeface="Calibri" pitchFamily="34" charset="0"/>
                        </a:rPr>
                        <a:t>Analisi del mtDNA (sequenziamento, ricerca di delezioni, deplezione del mtDNA), e del nDNA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212" name="Group 180"/>
          <p:cNvGraphicFramePr>
            <a:graphicFrameLocks noGrp="1"/>
          </p:cNvGraphicFramePr>
          <p:nvPr>
            <p:ph sz="quarter" idx="3"/>
          </p:nvPr>
        </p:nvGraphicFramePr>
        <p:xfrm>
          <a:off x="250825" y="2852738"/>
          <a:ext cx="8642350" cy="1584325"/>
        </p:xfrm>
        <a:graphic>
          <a:graphicData uri="http://schemas.openxmlformats.org/drawingml/2006/table">
            <a:tbl>
              <a:tblPr/>
              <a:tblGrid>
                <a:gridCol w="2884488"/>
                <a:gridCol w="2873375"/>
                <a:gridCol w="2884487"/>
              </a:tblGrid>
              <a:tr h="519113">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Char char="•"/>
                        <a:tabLst/>
                      </a:pPr>
                      <a:r>
                        <a:rPr kumimoji="0" lang="it-IT" sz="2000" b="1" i="0" u="none" strike="noStrike" cap="none" normalizeH="0" baseline="0" smtClean="0">
                          <a:ln>
                            <a:noFill/>
                          </a:ln>
                          <a:solidFill>
                            <a:srgbClr val="B40000"/>
                          </a:solidFill>
                          <a:effectLst/>
                          <a:latin typeface="Calibri" pitchFamily="34" charset="0"/>
                        </a:rPr>
                        <a:t>Analisi di secondo livello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r>
              <a:tr h="10652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2000" b="0" i="0" u="none" strike="noStrike" cap="none" normalizeH="0" baseline="0" smtClean="0">
                          <a:ln>
                            <a:noFill/>
                          </a:ln>
                          <a:solidFill>
                            <a:schemeClr val="tx1"/>
                          </a:solidFill>
                          <a:effectLst/>
                          <a:latin typeface="Calibri" pitchFamily="34" charset="0"/>
                        </a:rPr>
                        <a:t>RMN- encefalo con spettroscopia, EEG, EMG, Eco-cardio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2000" b="0" i="0" u="none" strike="noStrike" cap="none" normalizeH="0" baseline="0" smtClean="0">
                          <a:ln>
                            <a:noFill/>
                          </a:ln>
                          <a:solidFill>
                            <a:schemeClr val="tx1"/>
                          </a:solidFill>
                          <a:effectLst/>
                          <a:latin typeface="Calibri" pitchFamily="34" charset="0"/>
                        </a:rPr>
                        <a:t>Esame del liquor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2000" b="0" i="0" u="none" strike="noStrike" cap="none" normalizeH="0" baseline="0" smtClean="0">
                          <a:ln>
                            <a:noFill/>
                          </a:ln>
                          <a:solidFill>
                            <a:schemeClr val="tx1"/>
                          </a:solidFill>
                          <a:effectLst/>
                          <a:latin typeface="Calibri" pitchFamily="34" charset="0"/>
                        </a:rPr>
                        <a:t>Visita oculistica, audiologica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213"/>
                                        </p:tgtEl>
                                        <p:attrNameLst>
                                          <p:attrName>style.visibility</p:attrName>
                                        </p:attrNameLst>
                                      </p:cBhvr>
                                      <p:to>
                                        <p:strVal val="visible"/>
                                      </p:to>
                                    </p:set>
                                    <p:anim calcmode="lin" valueType="num">
                                      <p:cBhvr additive="base">
                                        <p:cTn id="7" dur="500" fill="hold"/>
                                        <p:tgtEl>
                                          <p:spTgt spid="44213"/>
                                        </p:tgtEl>
                                        <p:attrNameLst>
                                          <p:attrName>ppt_x</p:attrName>
                                        </p:attrNameLst>
                                      </p:cBhvr>
                                      <p:tavLst>
                                        <p:tav tm="0">
                                          <p:val>
                                            <p:strVal val="#ppt_x"/>
                                          </p:val>
                                        </p:tav>
                                        <p:tav tm="100000">
                                          <p:val>
                                            <p:strVal val="#ppt_x"/>
                                          </p:val>
                                        </p:tav>
                                      </p:tavLst>
                                    </p:anim>
                                    <p:anim calcmode="lin" valueType="num">
                                      <p:cBhvr additive="base">
                                        <p:cTn id="8" dur="500" fill="hold"/>
                                        <p:tgtEl>
                                          <p:spTgt spid="442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212"/>
                                        </p:tgtEl>
                                        <p:attrNameLst>
                                          <p:attrName>style.visibility</p:attrName>
                                        </p:attrNameLst>
                                      </p:cBhvr>
                                      <p:to>
                                        <p:strVal val="visible"/>
                                      </p:to>
                                    </p:set>
                                    <p:anim calcmode="lin" valueType="num">
                                      <p:cBhvr additive="base">
                                        <p:cTn id="13" dur="500" fill="hold"/>
                                        <p:tgtEl>
                                          <p:spTgt spid="44212"/>
                                        </p:tgtEl>
                                        <p:attrNameLst>
                                          <p:attrName>ppt_x</p:attrName>
                                        </p:attrNameLst>
                                      </p:cBhvr>
                                      <p:tavLst>
                                        <p:tav tm="0">
                                          <p:val>
                                            <p:strVal val="#ppt_x"/>
                                          </p:val>
                                        </p:tav>
                                        <p:tav tm="100000">
                                          <p:val>
                                            <p:strVal val="#ppt_x"/>
                                          </p:val>
                                        </p:tav>
                                      </p:tavLst>
                                    </p:anim>
                                    <p:anim calcmode="lin" valueType="num">
                                      <p:cBhvr additive="base">
                                        <p:cTn id="14" dur="500" fill="hold"/>
                                        <p:tgtEl>
                                          <p:spTgt spid="442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215"/>
                                        </p:tgtEl>
                                        <p:attrNameLst>
                                          <p:attrName>style.visibility</p:attrName>
                                        </p:attrNameLst>
                                      </p:cBhvr>
                                      <p:to>
                                        <p:strVal val="visible"/>
                                      </p:to>
                                    </p:set>
                                    <p:anim calcmode="lin" valueType="num">
                                      <p:cBhvr additive="base">
                                        <p:cTn id="19" dur="500" fill="hold"/>
                                        <p:tgtEl>
                                          <p:spTgt spid="44215"/>
                                        </p:tgtEl>
                                        <p:attrNameLst>
                                          <p:attrName>ppt_x</p:attrName>
                                        </p:attrNameLst>
                                      </p:cBhvr>
                                      <p:tavLst>
                                        <p:tav tm="0">
                                          <p:val>
                                            <p:strVal val="#ppt_x"/>
                                          </p:val>
                                        </p:tav>
                                        <p:tav tm="100000">
                                          <p:val>
                                            <p:strVal val="#ppt_x"/>
                                          </p:val>
                                        </p:tav>
                                      </p:tavLst>
                                    </p:anim>
                                    <p:anim calcmode="lin" valueType="num">
                                      <p:cBhvr additive="base">
                                        <p:cTn id="20" dur="500" fill="hold"/>
                                        <p:tgtEl>
                                          <p:spTgt spid="44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611188" y="260350"/>
            <a:ext cx="7848600" cy="1081088"/>
          </a:xfrm>
        </p:spPr>
        <p:txBody>
          <a:bodyPr/>
          <a:lstStyle/>
          <a:p>
            <a:pPr eaLnBrk="1" hangingPunct="1"/>
            <a:r>
              <a:rPr lang="it-IT" sz="2800" smtClean="0">
                <a:solidFill>
                  <a:srgbClr val="B40000"/>
                </a:solidFill>
              </a:rPr>
              <a:t>Analisi diagnostiche nel sospetto di patologia mitocondriale effettuate</a:t>
            </a:r>
          </a:p>
        </p:txBody>
      </p:sp>
      <p:sp>
        <p:nvSpPr>
          <p:cNvPr id="39939" name="Rectangle 3"/>
          <p:cNvSpPr>
            <a:spLocks noGrp="1"/>
          </p:cNvSpPr>
          <p:nvPr>
            <p:ph type="body" idx="1"/>
          </p:nvPr>
        </p:nvSpPr>
        <p:spPr>
          <a:xfrm>
            <a:off x="539750" y="1412875"/>
            <a:ext cx="7127875" cy="3455988"/>
          </a:xfrm>
        </p:spPr>
        <p:txBody>
          <a:bodyPr/>
          <a:lstStyle/>
          <a:p>
            <a:pPr eaLnBrk="1" hangingPunct="1"/>
            <a:r>
              <a:rPr lang="it-IT" sz="2000" b="1" smtClean="0"/>
              <a:t>Acido lattico nel plasma: </a:t>
            </a:r>
            <a:r>
              <a:rPr lang="it-IT" sz="2000" smtClean="0"/>
              <a:t>aumentato (picco alla spettroscopia)</a:t>
            </a:r>
          </a:p>
          <a:p>
            <a:pPr eaLnBrk="1" hangingPunct="1"/>
            <a:r>
              <a:rPr lang="it-IT" sz="2000" b="1" smtClean="0"/>
              <a:t>Biopsia muscolare</a:t>
            </a:r>
            <a:r>
              <a:rPr lang="it-IT" sz="2000" smtClean="0"/>
              <a:t>: accumulo di lipidi intracitoplasmatici</a:t>
            </a:r>
          </a:p>
          <a:p>
            <a:pPr eaLnBrk="1" hangingPunct="1"/>
            <a:r>
              <a:rPr lang="it-IT" sz="2000" b="1" smtClean="0"/>
              <a:t>Analisi biochimica</a:t>
            </a:r>
            <a:r>
              <a:rPr lang="it-IT" sz="2000" smtClean="0"/>
              <a:t>: riduzione in particolare dei livelli della COX</a:t>
            </a:r>
          </a:p>
          <a:p>
            <a:pPr eaLnBrk="1" hangingPunct="1"/>
            <a:r>
              <a:rPr lang="it-IT" sz="2000" b="1" smtClean="0"/>
              <a:t>Analisi molecolare delle subunità del complesso IV (COX):</a:t>
            </a:r>
            <a:r>
              <a:rPr lang="it-IT" sz="2000" smtClean="0"/>
              <a:t> neg</a:t>
            </a:r>
          </a:p>
          <a:p>
            <a:pPr eaLnBrk="1" hangingPunct="1"/>
            <a:r>
              <a:rPr lang="it-IT" sz="2000" smtClean="0"/>
              <a:t>Assenti altri segni indicativi ed orientativi per una specifica patologia mitocondriale (disturbi gastrointestinali, lesioni tipiche dei nuclei della base alla RMN-encefalo, oftalmoplegia progressiva, retinite pigmentosa etc etc)</a:t>
            </a:r>
          </a:p>
          <a:p>
            <a:pPr algn="ctr" eaLnBrk="1" hangingPunct="1"/>
            <a:endParaRPr lang="it-IT" sz="2000" smtClean="0"/>
          </a:p>
          <a:p>
            <a:pPr eaLnBrk="1" hangingPunct="1"/>
            <a:endParaRPr lang="it-IT" sz="2000" smtClean="0"/>
          </a:p>
        </p:txBody>
      </p:sp>
      <p:pic>
        <p:nvPicPr>
          <p:cNvPr id="33796" name="Immagine 3" descr="frecce-di-direzione-in-legno-sul-bivio_435078.jpg"/>
          <p:cNvPicPr>
            <a:picLocks noChangeAspect="1"/>
          </p:cNvPicPr>
          <p:nvPr/>
        </p:nvPicPr>
        <p:blipFill>
          <a:blip r:embed="rId2">
            <a:clrChange>
              <a:clrFrom>
                <a:srgbClr val="FEFEFE"/>
              </a:clrFrom>
              <a:clrTo>
                <a:srgbClr val="FEFEFE">
                  <a:alpha val="0"/>
                </a:srgbClr>
              </a:clrTo>
            </a:clrChange>
          </a:blip>
          <a:srcRect/>
          <a:stretch>
            <a:fillRect/>
          </a:stretch>
        </p:blipFill>
        <p:spPr bwMode="auto">
          <a:xfrm>
            <a:off x="2411413" y="4149725"/>
            <a:ext cx="1824037" cy="2492375"/>
          </a:xfrm>
          <a:prstGeom prst="rect">
            <a:avLst/>
          </a:prstGeom>
          <a:noFill/>
          <a:ln w="9525">
            <a:noFill/>
            <a:miter lim="800000"/>
            <a:headEnd/>
            <a:tailEnd/>
          </a:ln>
        </p:spPr>
      </p:pic>
      <p:sp>
        <p:nvSpPr>
          <p:cNvPr id="36869" name="Text Box 5"/>
          <p:cNvSpPr txBox="1">
            <a:spLocks noChangeArrowheads="1"/>
          </p:cNvSpPr>
          <p:nvPr/>
        </p:nvSpPr>
        <p:spPr bwMode="auto">
          <a:xfrm>
            <a:off x="4716463" y="4797425"/>
            <a:ext cx="2808287" cy="366713"/>
          </a:xfrm>
          <a:prstGeom prst="rect">
            <a:avLst/>
          </a:prstGeom>
          <a:noFill/>
          <a:ln w="9525">
            <a:noFill/>
            <a:miter lim="800000"/>
            <a:headEnd/>
            <a:tailEnd/>
          </a:ln>
          <a:effectLst/>
        </p:spPr>
        <p:txBody>
          <a:bodyPr>
            <a:spAutoFit/>
          </a:bodyPr>
          <a:lstStyle/>
          <a:p>
            <a:pPr>
              <a:spcBef>
                <a:spcPct val="50000"/>
              </a:spcBef>
            </a:pPr>
            <a:r>
              <a:rPr lang="it-IT" b="1">
                <a:solidFill>
                  <a:srgbClr val="B40000"/>
                </a:solidFill>
                <a:latin typeface="Calibri" pitchFamily="34" charset="0"/>
              </a:rPr>
              <a:t>Trattamento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796"/>
                                        </p:tgtEl>
                                        <p:attrNameLst>
                                          <p:attrName>style.visibility</p:attrName>
                                        </p:attrNameLst>
                                      </p:cBhvr>
                                      <p:to>
                                        <p:strVal val="visible"/>
                                      </p:to>
                                    </p:set>
                                    <p:anim calcmode="lin" valueType="num">
                                      <p:cBhvr additive="base">
                                        <p:cTn id="37" dur="500" fill="hold"/>
                                        <p:tgtEl>
                                          <p:spTgt spid="33796"/>
                                        </p:tgtEl>
                                        <p:attrNameLst>
                                          <p:attrName>ppt_x</p:attrName>
                                        </p:attrNameLst>
                                      </p:cBhvr>
                                      <p:tavLst>
                                        <p:tav tm="0">
                                          <p:val>
                                            <p:strVal val="#ppt_x"/>
                                          </p:val>
                                        </p:tav>
                                        <p:tav tm="100000">
                                          <p:val>
                                            <p:strVal val="#ppt_x"/>
                                          </p:val>
                                        </p:tav>
                                      </p:tavLst>
                                    </p:anim>
                                    <p:anim calcmode="lin" valueType="num">
                                      <p:cBhvr additive="base">
                                        <p:cTn id="3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9"/>
                                        </p:tgtEl>
                                        <p:attrNameLst>
                                          <p:attrName>style.visibility</p:attrName>
                                        </p:attrNameLst>
                                      </p:cBhvr>
                                      <p:to>
                                        <p:strVal val="visible"/>
                                      </p:to>
                                    </p:set>
                                    <p:anim calcmode="lin" valueType="num">
                                      <p:cBhvr additive="base">
                                        <p:cTn id="43" dur="500" fill="hold"/>
                                        <p:tgtEl>
                                          <p:spTgt spid="36869"/>
                                        </p:tgtEl>
                                        <p:attrNameLst>
                                          <p:attrName>ppt_x</p:attrName>
                                        </p:attrNameLst>
                                      </p:cBhvr>
                                      <p:tavLst>
                                        <p:tav tm="0">
                                          <p:val>
                                            <p:strVal val="#ppt_x"/>
                                          </p:val>
                                        </p:tav>
                                        <p:tav tm="100000">
                                          <p:val>
                                            <p:strVal val="#ppt_x"/>
                                          </p:val>
                                        </p:tav>
                                      </p:tavLst>
                                    </p:anim>
                                    <p:anim calcmode="lin" valueType="num">
                                      <p:cBhvr additive="base">
                                        <p:cTn id="44"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68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900113" y="0"/>
            <a:ext cx="6840537" cy="836613"/>
          </a:xfrm>
        </p:spPr>
        <p:txBody>
          <a:bodyPr/>
          <a:lstStyle/>
          <a:p>
            <a:pPr eaLnBrk="1" hangingPunct="1"/>
            <a:r>
              <a:rPr lang="it-IT" sz="3200" smtClean="0">
                <a:solidFill>
                  <a:srgbClr val="B40000"/>
                </a:solidFill>
              </a:rPr>
              <a:t>OMIM</a:t>
            </a:r>
          </a:p>
        </p:txBody>
      </p:sp>
      <p:pic>
        <p:nvPicPr>
          <p:cNvPr id="31755" name="Immagine 5"/>
          <p:cNvPicPr>
            <a:picLocks noChangeAspect="1"/>
          </p:cNvPicPr>
          <p:nvPr/>
        </p:nvPicPr>
        <p:blipFill>
          <a:blip r:embed="rId2"/>
          <a:srcRect/>
          <a:stretch>
            <a:fillRect/>
          </a:stretch>
        </p:blipFill>
        <p:spPr bwMode="auto">
          <a:xfrm>
            <a:off x="2051050" y="692150"/>
            <a:ext cx="2451100" cy="2919413"/>
          </a:xfrm>
          <a:prstGeom prst="rect">
            <a:avLst/>
          </a:prstGeom>
          <a:noFill/>
          <a:ln w="9525">
            <a:noFill/>
            <a:miter lim="800000"/>
            <a:headEnd/>
            <a:tailEnd/>
          </a:ln>
        </p:spPr>
      </p:pic>
      <p:pic>
        <p:nvPicPr>
          <p:cNvPr id="31756" name="Immagine 6"/>
          <p:cNvPicPr>
            <a:picLocks noChangeAspect="1"/>
          </p:cNvPicPr>
          <p:nvPr/>
        </p:nvPicPr>
        <p:blipFill>
          <a:blip r:embed="rId3"/>
          <a:srcRect/>
          <a:stretch>
            <a:fillRect/>
          </a:stretch>
        </p:blipFill>
        <p:spPr bwMode="auto">
          <a:xfrm>
            <a:off x="3924300" y="765175"/>
            <a:ext cx="2298700" cy="2736850"/>
          </a:xfrm>
          <a:prstGeom prst="rect">
            <a:avLst/>
          </a:prstGeom>
          <a:noFill/>
          <a:ln w="9525">
            <a:noFill/>
            <a:miter lim="800000"/>
            <a:headEnd/>
            <a:tailEnd/>
          </a:ln>
        </p:spPr>
      </p:pic>
      <p:pic>
        <p:nvPicPr>
          <p:cNvPr id="31757" name="Immagine 7"/>
          <p:cNvPicPr>
            <a:picLocks noChangeAspect="1"/>
          </p:cNvPicPr>
          <p:nvPr/>
        </p:nvPicPr>
        <p:blipFill>
          <a:blip r:embed="rId4"/>
          <a:srcRect/>
          <a:stretch>
            <a:fillRect/>
          </a:stretch>
        </p:blipFill>
        <p:spPr bwMode="auto">
          <a:xfrm>
            <a:off x="5651500" y="1125538"/>
            <a:ext cx="2641600" cy="2219325"/>
          </a:xfrm>
          <a:prstGeom prst="rect">
            <a:avLst/>
          </a:prstGeom>
          <a:noFill/>
          <a:ln w="9525">
            <a:noFill/>
            <a:miter lim="800000"/>
            <a:headEnd/>
            <a:tailEnd/>
          </a:ln>
        </p:spPr>
      </p:pic>
      <p:pic>
        <p:nvPicPr>
          <p:cNvPr id="31759" name="Picture 15"/>
          <p:cNvPicPr>
            <a:picLocks noChangeAspect="1" noChangeArrowheads="1"/>
          </p:cNvPicPr>
          <p:nvPr/>
        </p:nvPicPr>
        <p:blipFill>
          <a:blip r:embed="rId5"/>
          <a:srcRect/>
          <a:stretch>
            <a:fillRect/>
          </a:stretch>
        </p:blipFill>
        <p:spPr bwMode="auto">
          <a:xfrm>
            <a:off x="827088" y="3644900"/>
            <a:ext cx="7848600" cy="3032125"/>
          </a:xfrm>
          <a:prstGeom prst="rect">
            <a:avLst/>
          </a:prstGeom>
          <a:noFill/>
          <a:ln w="9525">
            <a:noFill/>
            <a:miter lim="800000"/>
            <a:headEnd/>
            <a:tailEnd/>
          </a:ln>
        </p:spPr>
      </p:pic>
      <p:sp>
        <p:nvSpPr>
          <p:cNvPr id="31760" name="Text Box 16"/>
          <p:cNvSpPr txBox="1">
            <a:spLocks noChangeArrowheads="1"/>
          </p:cNvSpPr>
          <p:nvPr/>
        </p:nvSpPr>
        <p:spPr bwMode="auto">
          <a:xfrm>
            <a:off x="2916238" y="1773238"/>
            <a:ext cx="1223962" cy="946150"/>
          </a:xfrm>
          <a:prstGeom prst="rect">
            <a:avLst/>
          </a:prstGeom>
          <a:noFill/>
          <a:ln w="9525">
            <a:noFill/>
            <a:miter lim="800000"/>
            <a:headEnd/>
            <a:tailEnd/>
          </a:ln>
        </p:spPr>
        <p:txBody>
          <a:bodyPr>
            <a:spAutoFit/>
          </a:bodyPr>
          <a:lstStyle/>
          <a:p>
            <a:pPr>
              <a:spcBef>
                <a:spcPct val="50000"/>
              </a:spcBef>
            </a:pPr>
            <a:r>
              <a:rPr lang="it-IT" sz="2800" b="1">
                <a:solidFill>
                  <a:schemeClr val="bg1"/>
                </a:solidFill>
                <a:latin typeface="Chiller" pitchFamily="82" charset="0"/>
              </a:rPr>
              <a:t>Acidosi lattica</a:t>
            </a:r>
          </a:p>
        </p:txBody>
      </p:sp>
      <p:sp>
        <p:nvSpPr>
          <p:cNvPr id="31761" name="Text Box 17"/>
          <p:cNvSpPr txBox="1">
            <a:spLocks noChangeArrowheads="1"/>
          </p:cNvSpPr>
          <p:nvPr/>
        </p:nvSpPr>
        <p:spPr bwMode="auto">
          <a:xfrm>
            <a:off x="4716463" y="1844675"/>
            <a:ext cx="1223962" cy="519113"/>
          </a:xfrm>
          <a:prstGeom prst="rect">
            <a:avLst/>
          </a:prstGeom>
          <a:noFill/>
          <a:ln w="9525">
            <a:noFill/>
            <a:miter lim="800000"/>
            <a:headEnd/>
            <a:tailEnd/>
          </a:ln>
        </p:spPr>
        <p:txBody>
          <a:bodyPr>
            <a:spAutoFit/>
          </a:bodyPr>
          <a:lstStyle/>
          <a:p>
            <a:pPr>
              <a:spcBef>
                <a:spcPct val="50000"/>
              </a:spcBef>
            </a:pPr>
            <a:r>
              <a:rPr lang="it-IT" sz="2800" b="1">
                <a:solidFill>
                  <a:schemeClr val="bg1"/>
                </a:solidFill>
                <a:latin typeface="Chiller" pitchFamily="82" charset="0"/>
              </a:rPr>
              <a:t>Anemia</a:t>
            </a:r>
          </a:p>
        </p:txBody>
      </p:sp>
      <p:sp>
        <p:nvSpPr>
          <p:cNvPr id="31762" name="Text Box 18"/>
          <p:cNvSpPr txBox="1">
            <a:spLocks noChangeArrowheads="1"/>
          </p:cNvSpPr>
          <p:nvPr/>
        </p:nvSpPr>
        <p:spPr bwMode="auto">
          <a:xfrm>
            <a:off x="6516688" y="1773238"/>
            <a:ext cx="1223962" cy="519112"/>
          </a:xfrm>
          <a:prstGeom prst="rect">
            <a:avLst/>
          </a:prstGeom>
          <a:noFill/>
          <a:ln w="9525">
            <a:noFill/>
            <a:miter lim="800000"/>
            <a:headEnd/>
            <a:tailEnd/>
          </a:ln>
        </p:spPr>
        <p:txBody>
          <a:bodyPr>
            <a:spAutoFit/>
          </a:bodyPr>
          <a:lstStyle/>
          <a:p>
            <a:pPr>
              <a:spcBef>
                <a:spcPct val="50000"/>
              </a:spcBef>
            </a:pPr>
            <a:r>
              <a:rPr lang="it-IT" sz="2800" b="1">
                <a:latin typeface="Chiller" pitchFamily="82" charset="0"/>
              </a:rPr>
              <a:t>Miopatia</a:t>
            </a:r>
          </a:p>
        </p:txBody>
      </p:sp>
      <p:sp>
        <p:nvSpPr>
          <p:cNvPr id="31763" name="AutoShape 19"/>
          <p:cNvSpPr>
            <a:spLocks noChangeArrowheads="1"/>
          </p:cNvSpPr>
          <p:nvPr/>
        </p:nvSpPr>
        <p:spPr bwMode="auto">
          <a:xfrm>
            <a:off x="1042988" y="5661025"/>
            <a:ext cx="6624637" cy="936625"/>
          </a:xfrm>
          <a:prstGeom prst="roundRect">
            <a:avLst>
              <a:gd name="adj" fmla="val 16667"/>
            </a:avLst>
          </a:prstGeom>
          <a:noFill/>
          <a:ln w="25400">
            <a:solidFill>
              <a:srgbClr val="FF0000"/>
            </a:solidFill>
            <a:round/>
            <a:headEnd/>
            <a:tailEnd/>
          </a:ln>
        </p:spPr>
        <p:txBody>
          <a:bodyPr wrap="none" anchor="ctr"/>
          <a:lstStyle/>
          <a:p>
            <a:endParaRPr lang="it-IT"/>
          </a:p>
        </p:txBody>
      </p:sp>
      <p:sp>
        <p:nvSpPr>
          <p:cNvPr id="31764" name="Line 20"/>
          <p:cNvSpPr>
            <a:spLocks noChangeShapeType="1"/>
          </p:cNvSpPr>
          <p:nvPr/>
        </p:nvSpPr>
        <p:spPr bwMode="auto">
          <a:xfrm>
            <a:off x="3276600" y="4508500"/>
            <a:ext cx="2590800" cy="0"/>
          </a:xfrm>
          <a:prstGeom prst="line">
            <a:avLst/>
          </a:prstGeom>
          <a:noFill/>
          <a:ln w="25400">
            <a:solidFill>
              <a:srgbClr val="FF0000"/>
            </a:solidFill>
            <a:round/>
            <a:headEnd/>
            <a:tailEn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anim calcmode="lin" valueType="num">
                                      <p:cBhvr additive="base">
                                        <p:cTn id="7" dur="500" fill="hold"/>
                                        <p:tgtEl>
                                          <p:spTgt spid="31755"/>
                                        </p:tgtEl>
                                        <p:attrNameLst>
                                          <p:attrName>ppt_x</p:attrName>
                                        </p:attrNameLst>
                                      </p:cBhvr>
                                      <p:tavLst>
                                        <p:tav tm="0">
                                          <p:val>
                                            <p:strVal val="#ppt_x"/>
                                          </p:val>
                                        </p:tav>
                                        <p:tav tm="100000">
                                          <p:val>
                                            <p:strVal val="#ppt_x"/>
                                          </p:val>
                                        </p:tav>
                                      </p:tavLst>
                                    </p:anim>
                                    <p:anim calcmode="lin" valueType="num">
                                      <p:cBhvr additive="base">
                                        <p:cTn id="8" dur="500" fill="hold"/>
                                        <p:tgtEl>
                                          <p:spTgt spid="317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60"/>
                                        </p:tgtEl>
                                        <p:attrNameLst>
                                          <p:attrName>style.visibility</p:attrName>
                                        </p:attrNameLst>
                                      </p:cBhvr>
                                      <p:to>
                                        <p:strVal val="visible"/>
                                      </p:to>
                                    </p:set>
                                    <p:anim calcmode="lin" valueType="num">
                                      <p:cBhvr additive="base">
                                        <p:cTn id="11" dur="500" fill="hold"/>
                                        <p:tgtEl>
                                          <p:spTgt spid="31760"/>
                                        </p:tgtEl>
                                        <p:attrNameLst>
                                          <p:attrName>ppt_x</p:attrName>
                                        </p:attrNameLst>
                                      </p:cBhvr>
                                      <p:tavLst>
                                        <p:tav tm="0">
                                          <p:val>
                                            <p:strVal val="#ppt_x"/>
                                          </p:val>
                                        </p:tav>
                                        <p:tav tm="100000">
                                          <p:val>
                                            <p:strVal val="#ppt_x"/>
                                          </p:val>
                                        </p:tav>
                                      </p:tavLst>
                                    </p:anim>
                                    <p:anim calcmode="lin" valueType="num">
                                      <p:cBhvr additive="base">
                                        <p:cTn id="12" dur="500" fill="hold"/>
                                        <p:tgtEl>
                                          <p:spTgt spid="3176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756"/>
                                        </p:tgtEl>
                                        <p:attrNameLst>
                                          <p:attrName>style.visibility</p:attrName>
                                        </p:attrNameLst>
                                      </p:cBhvr>
                                      <p:to>
                                        <p:strVal val="visible"/>
                                      </p:to>
                                    </p:set>
                                    <p:anim calcmode="lin" valueType="num">
                                      <p:cBhvr additive="base">
                                        <p:cTn id="17" dur="500" fill="hold"/>
                                        <p:tgtEl>
                                          <p:spTgt spid="31756"/>
                                        </p:tgtEl>
                                        <p:attrNameLst>
                                          <p:attrName>ppt_x</p:attrName>
                                        </p:attrNameLst>
                                      </p:cBhvr>
                                      <p:tavLst>
                                        <p:tav tm="0">
                                          <p:val>
                                            <p:strVal val="#ppt_x"/>
                                          </p:val>
                                        </p:tav>
                                        <p:tav tm="100000">
                                          <p:val>
                                            <p:strVal val="#ppt_x"/>
                                          </p:val>
                                        </p:tav>
                                      </p:tavLst>
                                    </p:anim>
                                    <p:anim calcmode="lin" valueType="num">
                                      <p:cBhvr additive="base">
                                        <p:cTn id="18" dur="500" fill="hold"/>
                                        <p:tgtEl>
                                          <p:spTgt spid="3175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761"/>
                                        </p:tgtEl>
                                        <p:attrNameLst>
                                          <p:attrName>style.visibility</p:attrName>
                                        </p:attrNameLst>
                                      </p:cBhvr>
                                      <p:to>
                                        <p:strVal val="visible"/>
                                      </p:to>
                                    </p:set>
                                    <p:anim calcmode="lin" valueType="num">
                                      <p:cBhvr additive="base">
                                        <p:cTn id="21" dur="500" fill="hold"/>
                                        <p:tgtEl>
                                          <p:spTgt spid="31761"/>
                                        </p:tgtEl>
                                        <p:attrNameLst>
                                          <p:attrName>ppt_x</p:attrName>
                                        </p:attrNameLst>
                                      </p:cBhvr>
                                      <p:tavLst>
                                        <p:tav tm="0">
                                          <p:val>
                                            <p:strVal val="#ppt_x"/>
                                          </p:val>
                                        </p:tav>
                                        <p:tav tm="100000">
                                          <p:val>
                                            <p:strVal val="#ppt_x"/>
                                          </p:val>
                                        </p:tav>
                                      </p:tavLst>
                                    </p:anim>
                                    <p:anim calcmode="lin" valueType="num">
                                      <p:cBhvr additive="base">
                                        <p:cTn id="22" dur="500" fill="hold"/>
                                        <p:tgtEl>
                                          <p:spTgt spid="3176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762"/>
                                        </p:tgtEl>
                                        <p:attrNameLst>
                                          <p:attrName>style.visibility</p:attrName>
                                        </p:attrNameLst>
                                      </p:cBhvr>
                                      <p:to>
                                        <p:strVal val="visible"/>
                                      </p:to>
                                    </p:set>
                                    <p:anim calcmode="lin" valueType="num">
                                      <p:cBhvr additive="base">
                                        <p:cTn id="27" dur="500" fill="hold"/>
                                        <p:tgtEl>
                                          <p:spTgt spid="31762"/>
                                        </p:tgtEl>
                                        <p:attrNameLst>
                                          <p:attrName>ppt_x</p:attrName>
                                        </p:attrNameLst>
                                      </p:cBhvr>
                                      <p:tavLst>
                                        <p:tav tm="0">
                                          <p:val>
                                            <p:strVal val="#ppt_x"/>
                                          </p:val>
                                        </p:tav>
                                        <p:tav tm="100000">
                                          <p:val>
                                            <p:strVal val="#ppt_x"/>
                                          </p:val>
                                        </p:tav>
                                      </p:tavLst>
                                    </p:anim>
                                    <p:anim calcmode="lin" valueType="num">
                                      <p:cBhvr additive="base">
                                        <p:cTn id="28" dur="500" fill="hold"/>
                                        <p:tgtEl>
                                          <p:spTgt spid="3176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757"/>
                                        </p:tgtEl>
                                        <p:attrNameLst>
                                          <p:attrName>style.visibility</p:attrName>
                                        </p:attrNameLst>
                                      </p:cBhvr>
                                      <p:to>
                                        <p:strVal val="visible"/>
                                      </p:to>
                                    </p:set>
                                    <p:anim calcmode="lin" valueType="num">
                                      <p:cBhvr additive="base">
                                        <p:cTn id="31" dur="500" fill="hold"/>
                                        <p:tgtEl>
                                          <p:spTgt spid="31757"/>
                                        </p:tgtEl>
                                        <p:attrNameLst>
                                          <p:attrName>ppt_x</p:attrName>
                                        </p:attrNameLst>
                                      </p:cBhvr>
                                      <p:tavLst>
                                        <p:tav tm="0">
                                          <p:val>
                                            <p:strVal val="#ppt_x"/>
                                          </p:val>
                                        </p:tav>
                                        <p:tav tm="100000">
                                          <p:val>
                                            <p:strVal val="#ppt_x"/>
                                          </p:val>
                                        </p:tav>
                                      </p:tavLst>
                                    </p:anim>
                                    <p:anim calcmode="lin" valueType="num">
                                      <p:cBhvr additive="base">
                                        <p:cTn id="32"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759"/>
                                        </p:tgtEl>
                                        <p:attrNameLst>
                                          <p:attrName>style.visibility</p:attrName>
                                        </p:attrNameLst>
                                      </p:cBhvr>
                                      <p:to>
                                        <p:strVal val="visible"/>
                                      </p:to>
                                    </p:set>
                                    <p:anim calcmode="lin" valueType="num">
                                      <p:cBhvr additive="base">
                                        <p:cTn id="37" dur="500" fill="hold"/>
                                        <p:tgtEl>
                                          <p:spTgt spid="31759"/>
                                        </p:tgtEl>
                                        <p:attrNameLst>
                                          <p:attrName>ppt_x</p:attrName>
                                        </p:attrNameLst>
                                      </p:cBhvr>
                                      <p:tavLst>
                                        <p:tav tm="0">
                                          <p:val>
                                            <p:strVal val="#ppt_x"/>
                                          </p:val>
                                        </p:tav>
                                        <p:tav tm="100000">
                                          <p:val>
                                            <p:strVal val="#ppt_x"/>
                                          </p:val>
                                        </p:tav>
                                      </p:tavLst>
                                    </p:anim>
                                    <p:anim calcmode="lin" valueType="num">
                                      <p:cBhvr additive="base">
                                        <p:cTn id="38" dur="500" fill="hold"/>
                                        <p:tgtEl>
                                          <p:spTgt spid="317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64"/>
                                        </p:tgtEl>
                                        <p:attrNameLst>
                                          <p:attrName>style.visibility</p:attrName>
                                        </p:attrNameLst>
                                      </p:cBhvr>
                                      <p:to>
                                        <p:strVal val="visible"/>
                                      </p:to>
                                    </p:set>
                                    <p:anim calcmode="lin" valueType="num">
                                      <p:cBhvr additive="base">
                                        <p:cTn id="43" dur="500" fill="hold"/>
                                        <p:tgtEl>
                                          <p:spTgt spid="31764"/>
                                        </p:tgtEl>
                                        <p:attrNameLst>
                                          <p:attrName>ppt_x</p:attrName>
                                        </p:attrNameLst>
                                      </p:cBhvr>
                                      <p:tavLst>
                                        <p:tav tm="0">
                                          <p:val>
                                            <p:strVal val="#ppt_x"/>
                                          </p:val>
                                        </p:tav>
                                        <p:tav tm="100000">
                                          <p:val>
                                            <p:strVal val="#ppt_x"/>
                                          </p:val>
                                        </p:tav>
                                      </p:tavLst>
                                    </p:anim>
                                    <p:anim calcmode="lin" valueType="num">
                                      <p:cBhvr additive="base">
                                        <p:cTn id="44" dur="500" fill="hold"/>
                                        <p:tgtEl>
                                          <p:spTgt spid="317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763"/>
                                        </p:tgtEl>
                                        <p:attrNameLst>
                                          <p:attrName>style.visibility</p:attrName>
                                        </p:attrNameLst>
                                      </p:cBhvr>
                                      <p:to>
                                        <p:strVal val="visible"/>
                                      </p:to>
                                    </p:set>
                                    <p:anim calcmode="lin" valueType="num">
                                      <p:cBhvr additive="base">
                                        <p:cTn id="49" dur="500" fill="hold"/>
                                        <p:tgtEl>
                                          <p:spTgt spid="31763"/>
                                        </p:tgtEl>
                                        <p:attrNameLst>
                                          <p:attrName>ppt_x</p:attrName>
                                        </p:attrNameLst>
                                      </p:cBhvr>
                                      <p:tavLst>
                                        <p:tav tm="0">
                                          <p:val>
                                            <p:strVal val="#ppt_x"/>
                                          </p:val>
                                        </p:tav>
                                        <p:tav tm="100000">
                                          <p:val>
                                            <p:strVal val="#ppt_x"/>
                                          </p:val>
                                        </p:tav>
                                      </p:tavLst>
                                    </p:anim>
                                    <p:anim calcmode="lin" valueType="num">
                                      <p:cBhvr additive="base">
                                        <p:cTn id="50" dur="500" fill="hold"/>
                                        <p:tgtEl>
                                          <p:spTgt spid="317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0" grpId="0"/>
      <p:bldP spid="31761" grpId="0"/>
      <p:bldP spid="31762" grpId="0"/>
      <p:bldP spid="31763" grpId="0" animBg="1"/>
      <p:bldP spid="317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it-IT" smtClean="0">
                <a:solidFill>
                  <a:srgbClr val="B40000"/>
                </a:solidFill>
              </a:rPr>
              <a:t>MLASA</a:t>
            </a:r>
          </a:p>
        </p:txBody>
      </p:sp>
      <p:sp>
        <p:nvSpPr>
          <p:cNvPr id="35843" name="Rectangle 3"/>
          <p:cNvSpPr>
            <a:spLocks noGrp="1"/>
          </p:cNvSpPr>
          <p:nvPr>
            <p:ph type="body" idx="1"/>
          </p:nvPr>
        </p:nvSpPr>
        <p:spPr>
          <a:xfrm>
            <a:off x="457200" y="1600200"/>
            <a:ext cx="8229600" cy="2116138"/>
          </a:xfrm>
        </p:spPr>
        <p:txBody>
          <a:bodyPr/>
          <a:lstStyle/>
          <a:p>
            <a:pPr eaLnBrk="1" hangingPunct="1">
              <a:lnSpc>
                <a:spcPct val="80000"/>
              </a:lnSpc>
            </a:pPr>
            <a:r>
              <a:rPr lang="it-IT" sz="1800" smtClean="0"/>
              <a:t>Condizione rara associata ad insorgenza precoce di miopatia, con acidosi lattica ed anemia sideroblastica</a:t>
            </a:r>
          </a:p>
          <a:p>
            <a:pPr eaLnBrk="1" hangingPunct="1">
              <a:lnSpc>
                <a:spcPct val="80000"/>
              </a:lnSpc>
            </a:pPr>
            <a:r>
              <a:rPr lang="it-IT" sz="1800" smtClean="0"/>
              <a:t>Si associa alla presenza di fibre ragged-red e COX-negative alla biopsia muscolare</a:t>
            </a:r>
          </a:p>
          <a:p>
            <a:pPr eaLnBrk="1" hangingPunct="1">
              <a:lnSpc>
                <a:spcPct val="80000"/>
              </a:lnSpc>
            </a:pPr>
            <a:r>
              <a:rPr lang="it-IT" sz="1800" smtClean="0"/>
              <a:t>Dovuta a mutazioni missense nei geni nucleari </a:t>
            </a:r>
            <a:r>
              <a:rPr lang="it-IT" sz="1800" b="1" smtClean="0"/>
              <a:t>PUS1  e YARS2</a:t>
            </a:r>
            <a:r>
              <a:rPr lang="it-IT" sz="1800" smtClean="0"/>
              <a:t> coinvolti nel meccanismo di traduzione del mtDNA, che si associa ad una marcata deficineza nell’attività del complesso IV</a:t>
            </a:r>
          </a:p>
          <a:p>
            <a:pPr eaLnBrk="1" hangingPunct="1">
              <a:lnSpc>
                <a:spcPct val="80000"/>
              </a:lnSpc>
            </a:pPr>
            <a:r>
              <a:rPr lang="it-IT" sz="1800" smtClean="0">
                <a:solidFill>
                  <a:schemeClr val="hlink"/>
                </a:solidFill>
              </a:rPr>
              <a:t>Possibili note dismorfiche (micrognazia, filtro lungo, palato ogivale), microcefalia, ritardo mentale</a:t>
            </a:r>
          </a:p>
          <a:p>
            <a:pPr eaLnBrk="1" hangingPunct="1">
              <a:lnSpc>
                <a:spcPct val="80000"/>
              </a:lnSpc>
            </a:pPr>
            <a:endParaRPr lang="it-IT" sz="1800" smtClean="0"/>
          </a:p>
          <a:p>
            <a:pPr eaLnBrk="1" hangingPunct="1">
              <a:lnSpc>
                <a:spcPct val="80000"/>
              </a:lnSpc>
            </a:pPr>
            <a:endParaRPr lang="it-IT" sz="1800" smtClean="0"/>
          </a:p>
          <a:p>
            <a:pPr eaLnBrk="1" hangingPunct="1">
              <a:lnSpc>
                <a:spcPct val="80000"/>
              </a:lnSpc>
            </a:pPr>
            <a:endParaRPr lang="it-IT" sz="2400" smtClean="0"/>
          </a:p>
          <a:p>
            <a:pPr eaLnBrk="1" hangingPunct="1">
              <a:lnSpc>
                <a:spcPct val="80000"/>
              </a:lnSpc>
            </a:pPr>
            <a:endParaRPr lang="it-IT" sz="2400" smtClean="0"/>
          </a:p>
        </p:txBody>
      </p:sp>
      <p:sp>
        <p:nvSpPr>
          <p:cNvPr id="35845" name="Rectangle 5"/>
          <p:cNvSpPr>
            <a:spLocks noChangeArrowheads="1"/>
          </p:cNvSpPr>
          <p:nvPr/>
        </p:nvSpPr>
        <p:spPr bwMode="auto">
          <a:xfrm>
            <a:off x="34925" y="6051550"/>
            <a:ext cx="9107488" cy="762000"/>
          </a:xfrm>
          <a:prstGeom prst="rect">
            <a:avLst/>
          </a:prstGeom>
          <a:noFill/>
          <a:ln w="9525">
            <a:noFill/>
            <a:miter lim="800000"/>
            <a:headEnd/>
            <a:tailEnd/>
          </a:ln>
        </p:spPr>
        <p:txBody>
          <a:bodyPr lIns="0" tIns="0" rIns="0" bIns="0" anchor="ctr">
            <a:spAutoFit/>
          </a:bodyPr>
          <a:lstStyle/>
          <a:p>
            <a:r>
              <a:rPr lang="it-IT" sz="1000" b="1">
                <a:latin typeface="Calibri" pitchFamily="34" charset="0"/>
              </a:rPr>
              <a:t>Nonsense mutation in pseudouridylate synthase 1 (PUS1) in two brothers affected by myopathy, lactic acidosis and sideroblastic anaemia (MLASA), </a:t>
            </a:r>
            <a:r>
              <a:rPr lang="it-IT" sz="1000">
                <a:latin typeface="Calibri" pitchFamily="34" charset="0"/>
              </a:rPr>
              <a:t> </a:t>
            </a:r>
            <a:r>
              <a:rPr lang="it-IT" sz="1000" b="1">
                <a:latin typeface="Calibri" pitchFamily="34" charset="0"/>
              </a:rPr>
              <a:t>Zeviani</a:t>
            </a:r>
            <a:r>
              <a:rPr lang="it-IT" sz="1000">
                <a:latin typeface="Calibri" pitchFamily="34" charset="0"/>
              </a:rPr>
              <a:t> M., BMJ Case Rep. 2009;</a:t>
            </a:r>
          </a:p>
          <a:p>
            <a:r>
              <a:rPr lang="it-IT" sz="1000" b="1">
                <a:latin typeface="Calibri" pitchFamily="34" charset="0"/>
              </a:rPr>
              <a:t>Mutation of the mitochondrial tyrosyl-tRNA synthetase gene, YARS2, causes myopathy, lactic acidosis, and sideroblastic anemia--MLASA syndrome., </a:t>
            </a:r>
            <a:r>
              <a:rPr lang="it-IT" sz="1000">
                <a:latin typeface="Calibri" pitchFamily="34" charset="0"/>
              </a:rPr>
              <a:t>Riley LG, Am J Hum Genet. 2010.</a:t>
            </a:r>
            <a:endParaRPr lang="it-IT" sz="1000" b="1">
              <a:latin typeface="Calibri" pitchFamily="34" charset="0"/>
            </a:endParaRPr>
          </a:p>
          <a:p>
            <a:pPr algn="ctr"/>
            <a:endParaRPr lang="it-IT" sz="1000" u="sng">
              <a:latin typeface="Calibri" pitchFamily="34" charset="0"/>
            </a:endParaRPr>
          </a:p>
        </p:txBody>
      </p:sp>
      <p:pic>
        <p:nvPicPr>
          <p:cNvPr id="35846" name="Immagine 6"/>
          <p:cNvPicPr>
            <a:picLocks noChangeAspect="1"/>
          </p:cNvPicPr>
          <p:nvPr/>
        </p:nvPicPr>
        <p:blipFill>
          <a:blip r:embed="rId2"/>
          <a:srcRect/>
          <a:stretch>
            <a:fillRect/>
          </a:stretch>
        </p:blipFill>
        <p:spPr bwMode="auto">
          <a:xfrm>
            <a:off x="900113" y="3644900"/>
            <a:ext cx="1874837" cy="2232025"/>
          </a:xfrm>
          <a:prstGeom prst="rect">
            <a:avLst/>
          </a:prstGeom>
          <a:noFill/>
          <a:ln w="9525">
            <a:noFill/>
            <a:miter lim="800000"/>
            <a:headEnd/>
            <a:tailEnd/>
          </a:ln>
        </p:spPr>
      </p:pic>
      <p:sp>
        <p:nvSpPr>
          <p:cNvPr id="35847" name="Text Box 7"/>
          <p:cNvSpPr txBox="1">
            <a:spLocks noChangeArrowheads="1"/>
          </p:cNvSpPr>
          <p:nvPr/>
        </p:nvSpPr>
        <p:spPr bwMode="auto">
          <a:xfrm>
            <a:off x="1476375" y="4365625"/>
            <a:ext cx="1223963" cy="519113"/>
          </a:xfrm>
          <a:prstGeom prst="rect">
            <a:avLst/>
          </a:prstGeom>
          <a:noFill/>
          <a:ln w="9525">
            <a:noFill/>
            <a:miter lim="800000"/>
            <a:headEnd/>
            <a:tailEnd/>
          </a:ln>
        </p:spPr>
        <p:txBody>
          <a:bodyPr>
            <a:spAutoFit/>
          </a:bodyPr>
          <a:lstStyle/>
          <a:p>
            <a:pPr>
              <a:spcBef>
                <a:spcPct val="50000"/>
              </a:spcBef>
            </a:pPr>
            <a:r>
              <a:rPr lang="it-IT" sz="2800" b="1">
                <a:solidFill>
                  <a:schemeClr val="bg1"/>
                </a:solidFill>
                <a:latin typeface="Chiller" pitchFamily="82" charset="0"/>
              </a:rPr>
              <a:t>Anemia</a:t>
            </a:r>
          </a:p>
        </p:txBody>
      </p:sp>
      <p:sp>
        <p:nvSpPr>
          <p:cNvPr id="35848" name="AutoShape 8"/>
          <p:cNvSpPr>
            <a:spLocks noChangeArrowheads="1"/>
          </p:cNvSpPr>
          <p:nvPr/>
        </p:nvSpPr>
        <p:spPr bwMode="auto">
          <a:xfrm>
            <a:off x="3132138" y="4508500"/>
            <a:ext cx="1008062" cy="287338"/>
          </a:xfrm>
          <a:prstGeom prst="rightArrow">
            <a:avLst>
              <a:gd name="adj1" fmla="val 50000"/>
              <a:gd name="adj2" fmla="val 87707"/>
            </a:avLst>
          </a:prstGeom>
          <a:solidFill>
            <a:schemeClr val="accent1"/>
          </a:solidFill>
          <a:ln w="9525">
            <a:solidFill>
              <a:schemeClr val="tx1"/>
            </a:solidFill>
            <a:miter lim="800000"/>
            <a:headEnd/>
            <a:tailEnd/>
          </a:ln>
        </p:spPr>
        <p:txBody>
          <a:bodyPr wrap="none" anchor="ctr"/>
          <a:lstStyle/>
          <a:p>
            <a:endParaRPr lang="it-IT"/>
          </a:p>
        </p:txBody>
      </p:sp>
      <p:sp>
        <p:nvSpPr>
          <p:cNvPr id="35849" name="Text Box 9"/>
          <p:cNvSpPr txBox="1">
            <a:spLocks noChangeArrowheads="1"/>
          </p:cNvSpPr>
          <p:nvPr/>
        </p:nvSpPr>
        <p:spPr bwMode="auto">
          <a:xfrm>
            <a:off x="4140200" y="3860800"/>
            <a:ext cx="4824413" cy="1878013"/>
          </a:xfrm>
          <a:prstGeom prst="rect">
            <a:avLst/>
          </a:prstGeom>
          <a:noFill/>
          <a:ln w="9525">
            <a:noFill/>
            <a:miter lim="800000"/>
            <a:headEnd/>
            <a:tailEnd/>
          </a:ln>
        </p:spPr>
        <p:txBody>
          <a:bodyPr>
            <a:spAutoFit/>
          </a:bodyPr>
          <a:lstStyle/>
          <a:p>
            <a:pPr>
              <a:spcBef>
                <a:spcPct val="50000"/>
              </a:spcBef>
            </a:pPr>
            <a:r>
              <a:rPr lang="it-IT">
                <a:latin typeface="Calibri" pitchFamily="34" charset="0"/>
              </a:rPr>
              <a:t>Anemia sideroblastica= ipocromica, microcitica talvolta normocitica. La percentuale di saturazione del Fe nel nostro caso corrispondeva a : (80 mg/dl/220 mg/dl+1.25)+ 100= 30% (v.n. 15-45%)</a:t>
            </a:r>
          </a:p>
          <a:p>
            <a:pPr>
              <a:spcBef>
                <a:spcPct val="50000"/>
              </a:spcBef>
            </a:pPr>
            <a:endParaRPr lang="it-I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5845">
                                            <p:txEl>
                                              <p:pRg st="0" end="0"/>
                                            </p:txEl>
                                          </p:spTgt>
                                        </p:tgtEl>
                                        <p:attrNameLst>
                                          <p:attrName>style.visibility</p:attrName>
                                        </p:attrNameLst>
                                      </p:cBhvr>
                                      <p:to>
                                        <p:strVal val="visible"/>
                                      </p:to>
                                    </p:set>
                                    <p:anim calcmode="lin" valueType="num">
                                      <p:cBhvr additive="base">
                                        <p:cTn id="29" dur="5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845">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5845">
                                            <p:txEl>
                                              <p:pRg st="1" end="1"/>
                                            </p:txEl>
                                          </p:spTgt>
                                        </p:tgtEl>
                                        <p:attrNameLst>
                                          <p:attrName>style.visibility</p:attrName>
                                        </p:attrNameLst>
                                      </p:cBhvr>
                                      <p:to>
                                        <p:strVal val="visible"/>
                                      </p:to>
                                    </p:set>
                                    <p:anim calcmode="lin" valueType="num">
                                      <p:cBhvr additive="base">
                                        <p:cTn id="33" dur="500" fill="hold"/>
                                        <p:tgtEl>
                                          <p:spTgt spid="3584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58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5846"/>
                                        </p:tgtEl>
                                        <p:attrNameLst>
                                          <p:attrName>style.visibility</p:attrName>
                                        </p:attrNameLst>
                                      </p:cBhvr>
                                      <p:to>
                                        <p:strVal val="visible"/>
                                      </p:to>
                                    </p:set>
                                    <p:anim calcmode="lin" valueType="num">
                                      <p:cBhvr additive="base">
                                        <p:cTn id="39" dur="500" fill="hold"/>
                                        <p:tgtEl>
                                          <p:spTgt spid="35846"/>
                                        </p:tgtEl>
                                        <p:attrNameLst>
                                          <p:attrName>ppt_x</p:attrName>
                                        </p:attrNameLst>
                                      </p:cBhvr>
                                      <p:tavLst>
                                        <p:tav tm="0">
                                          <p:val>
                                            <p:strVal val="#ppt_x"/>
                                          </p:val>
                                        </p:tav>
                                        <p:tav tm="100000">
                                          <p:val>
                                            <p:strVal val="#ppt_x"/>
                                          </p:val>
                                        </p:tav>
                                      </p:tavLst>
                                    </p:anim>
                                    <p:anim calcmode="lin" valueType="num">
                                      <p:cBhvr additive="base">
                                        <p:cTn id="40" dur="500" fill="hold"/>
                                        <p:tgtEl>
                                          <p:spTgt spid="3584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5847">
                                            <p:txEl>
                                              <p:pRg st="0" end="0"/>
                                            </p:txEl>
                                          </p:spTgt>
                                        </p:tgtEl>
                                        <p:attrNameLst>
                                          <p:attrName>style.visibility</p:attrName>
                                        </p:attrNameLst>
                                      </p:cBhvr>
                                      <p:to>
                                        <p:strVal val="visible"/>
                                      </p:to>
                                    </p:set>
                                    <p:anim calcmode="lin" valueType="num">
                                      <p:cBhvr additive="base">
                                        <p:cTn id="43" dur="500" fill="hold"/>
                                        <p:tgtEl>
                                          <p:spTgt spid="3584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848"/>
                                        </p:tgtEl>
                                        <p:attrNameLst>
                                          <p:attrName>style.visibility</p:attrName>
                                        </p:attrNameLst>
                                      </p:cBhvr>
                                      <p:to>
                                        <p:strVal val="visible"/>
                                      </p:to>
                                    </p:set>
                                    <p:anim calcmode="lin" valueType="num">
                                      <p:cBhvr additive="base">
                                        <p:cTn id="49" dur="500" fill="hold"/>
                                        <p:tgtEl>
                                          <p:spTgt spid="35848"/>
                                        </p:tgtEl>
                                        <p:attrNameLst>
                                          <p:attrName>ppt_x</p:attrName>
                                        </p:attrNameLst>
                                      </p:cBhvr>
                                      <p:tavLst>
                                        <p:tav tm="0">
                                          <p:val>
                                            <p:strVal val="#ppt_x"/>
                                          </p:val>
                                        </p:tav>
                                        <p:tav tm="100000">
                                          <p:val>
                                            <p:strVal val="#ppt_x"/>
                                          </p:val>
                                        </p:tav>
                                      </p:tavLst>
                                    </p:anim>
                                    <p:anim calcmode="lin" valueType="num">
                                      <p:cBhvr additive="base">
                                        <p:cTn id="50" dur="500" fill="hold"/>
                                        <p:tgtEl>
                                          <p:spTgt spid="3584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5849">
                                            <p:txEl>
                                              <p:pRg st="0" end="0"/>
                                            </p:txEl>
                                          </p:spTgt>
                                        </p:tgtEl>
                                        <p:attrNameLst>
                                          <p:attrName>style.visibility</p:attrName>
                                        </p:attrNameLst>
                                      </p:cBhvr>
                                      <p:to>
                                        <p:strVal val="visible"/>
                                      </p:to>
                                    </p:set>
                                    <p:anim calcmode="lin" valueType="num">
                                      <p:cBhvr additive="base">
                                        <p:cTn id="53" dur="500" fill="hold"/>
                                        <p:tgtEl>
                                          <p:spTgt spid="35849">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8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ctrTitle"/>
          </p:nvPr>
        </p:nvSpPr>
        <p:spPr>
          <a:xfrm>
            <a:off x="539750" y="-315913"/>
            <a:ext cx="7772400" cy="1470026"/>
          </a:xfrm>
        </p:spPr>
        <p:txBody>
          <a:bodyPr/>
          <a:lstStyle/>
          <a:p>
            <a:pPr eaLnBrk="1" hangingPunct="1"/>
            <a:r>
              <a:rPr lang="it-IT" smtClean="0">
                <a:solidFill>
                  <a:srgbClr val="B40000"/>
                </a:solidFill>
              </a:rPr>
              <a:t>Paolo, 3 anni e 10 mesi</a:t>
            </a:r>
          </a:p>
        </p:txBody>
      </p:sp>
      <p:sp>
        <p:nvSpPr>
          <p:cNvPr id="14338" name="CasellaDiTesto 3"/>
          <p:cNvSpPr txBox="1">
            <a:spLocks noChangeArrowheads="1"/>
          </p:cNvSpPr>
          <p:nvPr/>
        </p:nvSpPr>
        <p:spPr bwMode="auto">
          <a:xfrm>
            <a:off x="755650" y="981075"/>
            <a:ext cx="7966075" cy="641350"/>
          </a:xfrm>
          <a:prstGeom prst="rect">
            <a:avLst/>
          </a:prstGeom>
          <a:noFill/>
          <a:ln w="9525">
            <a:noFill/>
            <a:miter lim="800000"/>
            <a:headEnd/>
            <a:tailEnd/>
          </a:ln>
        </p:spPr>
        <p:txBody>
          <a:bodyPr>
            <a:spAutoFit/>
          </a:bodyPr>
          <a:lstStyle/>
          <a:p>
            <a:r>
              <a:rPr lang="it-IT" b="1">
                <a:latin typeface="Calibri" pitchFamily="34" charset="0"/>
              </a:rPr>
              <a:t>Motivo del ricovero:  </a:t>
            </a:r>
            <a:r>
              <a:rPr lang="it-IT">
                <a:latin typeface="Calibri" pitchFamily="34" charset="0"/>
              </a:rPr>
              <a:t>approfondimento diagnostico per ipotonia, ritardo 			    dello sviluppo psicomotorio, lievi note dismorfiche, anemia</a:t>
            </a:r>
          </a:p>
        </p:txBody>
      </p:sp>
      <p:sp>
        <p:nvSpPr>
          <p:cNvPr id="14339" name="CasellaDiTesto 4"/>
          <p:cNvSpPr txBox="1">
            <a:spLocks noChangeArrowheads="1"/>
          </p:cNvSpPr>
          <p:nvPr/>
        </p:nvSpPr>
        <p:spPr bwMode="auto">
          <a:xfrm>
            <a:off x="900113" y="2349500"/>
            <a:ext cx="3743325" cy="915988"/>
          </a:xfrm>
          <a:prstGeom prst="rect">
            <a:avLst/>
          </a:prstGeom>
          <a:noFill/>
          <a:ln w="9525">
            <a:noFill/>
            <a:miter lim="800000"/>
            <a:headEnd/>
            <a:tailEnd/>
          </a:ln>
        </p:spPr>
        <p:txBody>
          <a:bodyPr>
            <a:spAutoFit/>
          </a:bodyPr>
          <a:lstStyle/>
          <a:p>
            <a:r>
              <a:rPr lang="it-IT" b="1">
                <a:latin typeface="Calibri" pitchFamily="34" charset="0"/>
              </a:rPr>
              <a:t>Anamnesi familiare: </a:t>
            </a:r>
            <a:r>
              <a:rPr lang="it-IT">
                <a:latin typeface="Calibri" pitchFamily="34" charset="0"/>
              </a:rPr>
              <a:t>non contributoria;</a:t>
            </a:r>
            <a:r>
              <a:rPr lang="it-IT" b="1">
                <a:latin typeface="Calibri" pitchFamily="34" charset="0"/>
              </a:rPr>
              <a:t> </a:t>
            </a:r>
            <a:r>
              <a:rPr lang="it-IT">
                <a:latin typeface="Calibri" pitchFamily="34" charset="0"/>
              </a:rPr>
              <a:t>madre con riferito tratto talassemico</a:t>
            </a:r>
          </a:p>
        </p:txBody>
      </p:sp>
      <p:sp>
        <p:nvSpPr>
          <p:cNvPr id="14340" name="CasellaDiTesto 5"/>
          <p:cNvSpPr txBox="1">
            <a:spLocks noChangeArrowheads="1"/>
          </p:cNvSpPr>
          <p:nvPr/>
        </p:nvSpPr>
        <p:spPr bwMode="auto">
          <a:xfrm>
            <a:off x="871538" y="3933825"/>
            <a:ext cx="7445375" cy="1739900"/>
          </a:xfrm>
          <a:prstGeom prst="rect">
            <a:avLst/>
          </a:prstGeom>
          <a:noFill/>
          <a:ln w="9525">
            <a:noFill/>
            <a:miter lim="800000"/>
            <a:headEnd/>
            <a:tailEnd/>
          </a:ln>
        </p:spPr>
        <p:txBody>
          <a:bodyPr>
            <a:spAutoFit/>
          </a:bodyPr>
          <a:lstStyle/>
          <a:p>
            <a:r>
              <a:rPr lang="it-IT" b="1">
                <a:latin typeface="Calibri" pitchFamily="34" charset="0"/>
              </a:rPr>
              <a:t>Anamnesi  personale gravidica e perinatale: </a:t>
            </a:r>
            <a:r>
              <a:rPr lang="it-IT">
                <a:latin typeface="Calibri" pitchFamily="34" charset="0"/>
              </a:rPr>
              <a:t>all’ecografia praticata in 16esima settimana di gestazione evidenza di cisti dei plessi corioidei, non evidente alle successive ecografie. Amniocentesi: cariotipo: 46, XY. </a:t>
            </a:r>
          </a:p>
          <a:p>
            <a:r>
              <a:rPr lang="it-IT">
                <a:solidFill>
                  <a:schemeClr val="hlink"/>
                </a:solidFill>
                <a:latin typeface="Calibri" pitchFamily="34" charset="0"/>
              </a:rPr>
              <a:t>Storia di MAF ridotti.</a:t>
            </a:r>
            <a:r>
              <a:rPr lang="it-IT">
                <a:latin typeface="Calibri" pitchFamily="34" charset="0"/>
              </a:rPr>
              <a:t> </a:t>
            </a:r>
          </a:p>
          <a:p>
            <a:r>
              <a:rPr lang="it-IT">
                <a:latin typeface="Calibri" pitchFamily="34" charset="0"/>
              </a:rPr>
              <a:t>APGAR 1’8, 5’9. Peso 3.060 Kg (10°-25° ct), Lunghezza 49 cm (10°- 25° ct), OFC: 34.5 cm (-2DS/M).  </a:t>
            </a:r>
          </a:p>
        </p:txBody>
      </p:sp>
      <p:sp>
        <p:nvSpPr>
          <p:cNvPr id="14342" name="Rectangle 6"/>
          <p:cNvSpPr>
            <a:spLocks noChangeArrowheads="1"/>
          </p:cNvSpPr>
          <p:nvPr/>
        </p:nvSpPr>
        <p:spPr bwMode="auto">
          <a:xfrm>
            <a:off x="900113" y="5734050"/>
            <a:ext cx="6927850" cy="641350"/>
          </a:xfrm>
          <a:prstGeom prst="rect">
            <a:avLst/>
          </a:prstGeom>
          <a:noFill/>
          <a:ln w="9525">
            <a:noFill/>
            <a:miter lim="800000"/>
            <a:headEnd/>
            <a:tailEnd/>
          </a:ln>
          <a:effectLst/>
        </p:spPr>
        <p:txBody>
          <a:bodyPr wrap="none">
            <a:spAutoFit/>
          </a:bodyPr>
          <a:lstStyle/>
          <a:p>
            <a:r>
              <a:rPr lang="it-IT"/>
              <a:t>Alla nascita evidente </a:t>
            </a:r>
            <a:r>
              <a:rPr lang="it-IT" b="1">
                <a:solidFill>
                  <a:srgbClr val="B40000"/>
                </a:solidFill>
                <a:effectLst>
                  <a:outerShdw blurRad="38100" dist="38100" dir="2700000" algn="tl">
                    <a:srgbClr val="000000"/>
                  </a:outerShdw>
                </a:effectLst>
              </a:rPr>
              <a:t>ipotonia</a:t>
            </a:r>
            <a:r>
              <a:rPr lang="it-IT"/>
              <a:t> con riscontro di iperCKemia isolata </a:t>
            </a:r>
          </a:p>
          <a:p>
            <a:r>
              <a:rPr lang="it-IT"/>
              <a:t>				(1550 con v.n. 250- 500 UI/ml)</a:t>
            </a:r>
          </a:p>
        </p:txBody>
      </p:sp>
      <p:grpSp>
        <p:nvGrpSpPr>
          <p:cNvPr id="17477" name="Group 69"/>
          <p:cNvGrpSpPr>
            <a:grpSpLocks/>
          </p:cNvGrpSpPr>
          <p:nvPr/>
        </p:nvGrpSpPr>
        <p:grpSpPr bwMode="auto">
          <a:xfrm>
            <a:off x="4427538" y="2060575"/>
            <a:ext cx="3546475" cy="1728788"/>
            <a:chOff x="2789" y="1298"/>
            <a:chExt cx="2234" cy="1089"/>
          </a:xfrm>
        </p:grpSpPr>
        <p:sp>
          <p:nvSpPr>
            <p:cNvPr id="18442" name="CasellaDiTesto 48"/>
            <p:cNvSpPr txBox="1">
              <a:spLocks noChangeArrowheads="1"/>
            </p:cNvSpPr>
            <p:nvPr/>
          </p:nvSpPr>
          <p:spPr bwMode="auto">
            <a:xfrm>
              <a:off x="2789" y="1298"/>
              <a:ext cx="156" cy="231"/>
            </a:xfrm>
            <a:prstGeom prst="rect">
              <a:avLst/>
            </a:prstGeom>
            <a:noFill/>
            <a:ln w="9525">
              <a:noFill/>
              <a:miter lim="800000"/>
              <a:headEnd/>
              <a:tailEnd/>
            </a:ln>
          </p:spPr>
          <p:txBody>
            <a:bodyPr wrap="none">
              <a:spAutoFit/>
            </a:bodyPr>
            <a:lstStyle/>
            <a:p>
              <a:r>
                <a:rPr lang="it-IT">
                  <a:ea typeface="MS PGothic" pitchFamily="34" charset="-128"/>
                </a:rPr>
                <a:t>I</a:t>
              </a:r>
            </a:p>
          </p:txBody>
        </p:sp>
        <p:sp>
          <p:nvSpPr>
            <p:cNvPr id="18443" name="CasellaDiTesto 50"/>
            <p:cNvSpPr txBox="1">
              <a:spLocks noChangeArrowheads="1"/>
            </p:cNvSpPr>
            <p:nvPr/>
          </p:nvSpPr>
          <p:spPr bwMode="auto">
            <a:xfrm>
              <a:off x="2789" y="1661"/>
              <a:ext cx="196" cy="231"/>
            </a:xfrm>
            <a:prstGeom prst="rect">
              <a:avLst/>
            </a:prstGeom>
            <a:noFill/>
            <a:ln w="9525">
              <a:noFill/>
              <a:miter lim="800000"/>
              <a:headEnd/>
              <a:tailEnd/>
            </a:ln>
          </p:spPr>
          <p:txBody>
            <a:bodyPr wrap="none">
              <a:spAutoFit/>
            </a:bodyPr>
            <a:lstStyle/>
            <a:p>
              <a:r>
                <a:rPr lang="it-IT">
                  <a:ea typeface="MS PGothic" pitchFamily="34" charset="-128"/>
                </a:rPr>
                <a:t>II</a:t>
              </a:r>
            </a:p>
          </p:txBody>
        </p:sp>
        <p:sp>
          <p:nvSpPr>
            <p:cNvPr id="18444" name="CasellaDiTesto 51"/>
            <p:cNvSpPr txBox="1">
              <a:spLocks noChangeArrowheads="1"/>
            </p:cNvSpPr>
            <p:nvPr/>
          </p:nvSpPr>
          <p:spPr bwMode="auto">
            <a:xfrm flipV="1">
              <a:off x="2789" y="2069"/>
              <a:ext cx="238" cy="231"/>
            </a:xfrm>
            <a:prstGeom prst="rect">
              <a:avLst/>
            </a:prstGeom>
            <a:noFill/>
            <a:ln w="9525">
              <a:noFill/>
              <a:miter lim="800000"/>
              <a:headEnd/>
              <a:tailEnd/>
            </a:ln>
          </p:spPr>
          <p:txBody>
            <a:bodyPr>
              <a:spAutoFit/>
            </a:bodyPr>
            <a:lstStyle/>
            <a:p>
              <a:r>
                <a:rPr lang="it-IT">
                  <a:ea typeface="MS PGothic" pitchFamily="34" charset="-128"/>
                </a:rPr>
                <a:t>III</a:t>
              </a:r>
            </a:p>
          </p:txBody>
        </p:sp>
        <p:grpSp>
          <p:nvGrpSpPr>
            <p:cNvPr id="18445" name="Group 68"/>
            <p:cNvGrpSpPr>
              <a:grpSpLocks/>
            </p:cNvGrpSpPr>
            <p:nvPr/>
          </p:nvGrpSpPr>
          <p:grpSpPr bwMode="auto">
            <a:xfrm>
              <a:off x="3288" y="1389"/>
              <a:ext cx="1735" cy="998"/>
              <a:chOff x="3288" y="1389"/>
              <a:chExt cx="1735" cy="998"/>
            </a:xfrm>
          </p:grpSpPr>
          <p:grpSp>
            <p:nvGrpSpPr>
              <p:cNvPr id="18446" name="Group 65"/>
              <p:cNvGrpSpPr>
                <a:grpSpLocks/>
              </p:cNvGrpSpPr>
              <p:nvPr/>
            </p:nvGrpSpPr>
            <p:grpSpPr bwMode="auto">
              <a:xfrm>
                <a:off x="4286" y="1389"/>
                <a:ext cx="737" cy="483"/>
                <a:chOff x="4286" y="1389"/>
                <a:chExt cx="737" cy="483"/>
              </a:xfrm>
            </p:grpSpPr>
            <p:sp>
              <p:nvSpPr>
                <p:cNvPr id="11" name="Rettangolo 10"/>
                <p:cNvSpPr>
                  <a:spLocks noChangeArrowheads="1"/>
                </p:cNvSpPr>
                <p:nvPr/>
              </p:nvSpPr>
              <p:spPr bwMode="auto">
                <a:xfrm>
                  <a:off x="4335" y="1389"/>
                  <a:ext cx="192" cy="154"/>
                </a:xfrm>
                <a:prstGeom prst="rect">
                  <a:avLst/>
                </a:prstGeom>
                <a:solidFill>
                  <a:schemeClr val="bg1"/>
                </a:solidFill>
                <a:ln w="25400">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sp>
              <p:nvSpPr>
                <p:cNvPr id="12" name="Ovale 11"/>
                <p:cNvSpPr>
                  <a:spLocks noChangeArrowheads="1"/>
                </p:cNvSpPr>
                <p:nvPr/>
              </p:nvSpPr>
              <p:spPr bwMode="auto">
                <a:xfrm>
                  <a:off x="4817" y="1389"/>
                  <a:ext cx="192" cy="154"/>
                </a:xfrm>
                <a:prstGeom prst="ellipse">
                  <a:avLst/>
                </a:prstGeom>
                <a:solidFill>
                  <a:schemeClr val="bg1"/>
                </a:solidFill>
                <a:ln w="25400">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cxnSp>
              <p:nvCxnSpPr>
                <p:cNvPr id="14" name="Connettore 1 13"/>
                <p:cNvCxnSpPr>
                  <a:cxnSpLocks noChangeShapeType="1"/>
                </p:cNvCxnSpPr>
                <p:nvPr/>
              </p:nvCxnSpPr>
              <p:spPr bwMode="auto">
                <a:xfrm>
                  <a:off x="4527" y="1466"/>
                  <a:ext cx="290" cy="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19" name="Connettore 1 18"/>
                <p:cNvCxnSpPr>
                  <a:cxnSpLocks noChangeShapeType="1"/>
                </p:cNvCxnSpPr>
                <p:nvPr/>
              </p:nvCxnSpPr>
              <p:spPr bwMode="auto">
                <a:xfrm>
                  <a:off x="4377" y="1616"/>
                  <a:ext cx="544" cy="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15" name="Connettore 1 14"/>
                <p:cNvCxnSpPr>
                  <a:cxnSpLocks noChangeShapeType="1"/>
                </p:cNvCxnSpPr>
                <p:nvPr/>
              </p:nvCxnSpPr>
              <p:spPr bwMode="auto">
                <a:xfrm rot="5400000" flipH="1" flipV="1">
                  <a:off x="4844" y="1692"/>
                  <a:ext cx="154" cy="1"/>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24" name="Rettangolo 23"/>
                <p:cNvSpPr>
                  <a:spLocks noChangeArrowheads="1"/>
                </p:cNvSpPr>
                <p:nvPr/>
              </p:nvSpPr>
              <p:spPr bwMode="auto">
                <a:xfrm>
                  <a:off x="4286" y="1718"/>
                  <a:ext cx="194" cy="154"/>
                </a:xfrm>
                <a:prstGeom prst="rect">
                  <a:avLst/>
                </a:prstGeom>
                <a:solidFill>
                  <a:schemeClr val="bg1"/>
                </a:solidFill>
                <a:ln w="25400">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sp>
              <p:nvSpPr>
                <p:cNvPr id="26" name="Ovale 25"/>
                <p:cNvSpPr>
                  <a:spLocks noChangeArrowheads="1"/>
                </p:cNvSpPr>
                <p:nvPr/>
              </p:nvSpPr>
              <p:spPr bwMode="auto">
                <a:xfrm>
                  <a:off x="4830" y="1706"/>
                  <a:ext cx="193" cy="154"/>
                </a:xfrm>
                <a:prstGeom prst="ellipse">
                  <a:avLst/>
                </a:prstGeom>
                <a:solidFill>
                  <a:schemeClr val="bg1"/>
                </a:solidFill>
                <a:ln w="25400">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cxnSp>
              <p:nvCxnSpPr>
                <p:cNvPr id="30" name="Connettore 1 29"/>
                <p:cNvCxnSpPr>
                  <a:cxnSpLocks noChangeShapeType="1"/>
                </p:cNvCxnSpPr>
                <p:nvPr/>
              </p:nvCxnSpPr>
              <p:spPr bwMode="auto">
                <a:xfrm flipH="1" flipV="1">
                  <a:off x="4667" y="1462"/>
                  <a:ext cx="4" cy="28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31" name="Connettore 1 30"/>
                <p:cNvCxnSpPr>
                  <a:cxnSpLocks noChangeShapeType="1"/>
                </p:cNvCxnSpPr>
                <p:nvPr/>
              </p:nvCxnSpPr>
              <p:spPr bwMode="auto">
                <a:xfrm rot="5400000" flipH="1" flipV="1">
                  <a:off x="4335" y="1669"/>
                  <a:ext cx="97" cy="1"/>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18" name="Ovale 17"/>
                <p:cNvSpPr>
                  <a:spLocks noChangeArrowheads="1"/>
                </p:cNvSpPr>
                <p:nvPr/>
              </p:nvSpPr>
              <p:spPr bwMode="auto">
                <a:xfrm>
                  <a:off x="4576" y="1718"/>
                  <a:ext cx="192" cy="154"/>
                </a:xfrm>
                <a:prstGeom prst="ellipse">
                  <a:avLst/>
                </a:prstGeom>
                <a:solidFill>
                  <a:schemeClr val="bg1"/>
                </a:solidFill>
                <a:ln w="25400">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grpSp>
          <p:cxnSp>
            <p:nvCxnSpPr>
              <p:cNvPr id="21" name="Connettore 1 20"/>
              <p:cNvCxnSpPr>
                <a:cxnSpLocks noChangeShapeType="1"/>
              </p:cNvCxnSpPr>
              <p:nvPr/>
            </p:nvCxnSpPr>
            <p:spPr bwMode="auto">
              <a:xfrm rot="5400000" flipH="1" flipV="1">
                <a:off x="4636" y="1920"/>
                <a:ext cx="98" cy="1"/>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18448" name="Gruppo 34"/>
              <p:cNvGrpSpPr>
                <a:grpSpLocks/>
              </p:cNvGrpSpPr>
              <p:nvPr/>
            </p:nvGrpSpPr>
            <p:grpSpPr bwMode="auto">
              <a:xfrm>
                <a:off x="3288" y="1389"/>
                <a:ext cx="675" cy="328"/>
                <a:chOff x="533400" y="1110852"/>
                <a:chExt cx="1066800" cy="487760"/>
              </a:xfrm>
            </p:grpSpPr>
            <p:sp>
              <p:nvSpPr>
                <p:cNvPr id="25" name="Rettangolo 24"/>
                <p:cNvSpPr>
                  <a:spLocks noChangeArrowheads="1"/>
                </p:cNvSpPr>
                <p:nvPr/>
              </p:nvSpPr>
              <p:spPr bwMode="auto">
                <a:xfrm>
                  <a:off x="533399" y="1110852"/>
                  <a:ext cx="306606" cy="229009"/>
                </a:xfrm>
                <a:prstGeom prst="rect">
                  <a:avLst/>
                </a:prstGeom>
                <a:solidFill>
                  <a:schemeClr val="bg1"/>
                </a:solidFill>
                <a:ln w="25400">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sp>
              <p:nvSpPr>
                <p:cNvPr id="28" name="Ovale 27"/>
                <p:cNvSpPr>
                  <a:spLocks noChangeArrowheads="1"/>
                </p:cNvSpPr>
                <p:nvPr/>
              </p:nvSpPr>
              <p:spPr bwMode="auto">
                <a:xfrm>
                  <a:off x="1295173" y="1110852"/>
                  <a:ext cx="305026" cy="229009"/>
                </a:xfrm>
                <a:prstGeom prst="ellipse">
                  <a:avLst/>
                </a:prstGeom>
                <a:solidFill>
                  <a:schemeClr val="bg1"/>
                </a:solidFill>
                <a:ln w="25400">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cxnSp>
              <p:nvCxnSpPr>
                <p:cNvPr id="32" name="Connettore 1 31"/>
                <p:cNvCxnSpPr>
                  <a:cxnSpLocks noChangeShapeType="1"/>
                </p:cNvCxnSpPr>
                <p:nvPr/>
              </p:nvCxnSpPr>
              <p:spPr bwMode="auto">
                <a:xfrm>
                  <a:off x="840005" y="1225356"/>
                  <a:ext cx="455168" cy="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41" name="Connettore 1 40"/>
                <p:cNvCxnSpPr>
                  <a:cxnSpLocks noChangeShapeType="1"/>
                </p:cNvCxnSpPr>
                <p:nvPr/>
              </p:nvCxnSpPr>
              <p:spPr bwMode="auto">
                <a:xfrm flipH="1" flipV="1">
                  <a:off x="1061267" y="1243201"/>
                  <a:ext cx="3161" cy="355411"/>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3" name="Connettore 1 42"/>
              <p:cNvCxnSpPr>
                <a:cxnSpLocks noChangeShapeType="1"/>
              </p:cNvCxnSpPr>
              <p:nvPr/>
            </p:nvCxnSpPr>
            <p:spPr bwMode="auto">
              <a:xfrm rot="5400000" flipH="1" flipV="1">
                <a:off x="3576" y="1920"/>
                <a:ext cx="98" cy="2"/>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2" name="Rettangolo 43"/>
              <p:cNvSpPr>
                <a:spLocks noChangeArrowheads="1"/>
              </p:cNvSpPr>
              <p:nvPr/>
            </p:nvSpPr>
            <p:spPr bwMode="auto">
              <a:xfrm>
                <a:off x="3515" y="1706"/>
                <a:ext cx="193" cy="154"/>
              </a:xfrm>
              <a:prstGeom prst="rect">
                <a:avLst/>
              </a:prstGeom>
              <a:solidFill>
                <a:schemeClr val="bg1"/>
              </a:solidFill>
              <a:ln w="25400">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cxnSp>
            <p:nvCxnSpPr>
              <p:cNvPr id="45" name="Connettore 1 44"/>
              <p:cNvCxnSpPr>
                <a:cxnSpLocks noChangeShapeType="1"/>
              </p:cNvCxnSpPr>
              <p:nvPr/>
            </p:nvCxnSpPr>
            <p:spPr bwMode="auto">
              <a:xfrm>
                <a:off x="3606" y="1979"/>
                <a:ext cx="1088" cy="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3" name="Connettore 1 46"/>
              <p:cNvCxnSpPr>
                <a:cxnSpLocks noChangeShapeType="1"/>
              </p:cNvCxnSpPr>
              <p:nvPr/>
            </p:nvCxnSpPr>
            <p:spPr bwMode="auto">
              <a:xfrm rot="5400000" flipH="1" flipV="1">
                <a:off x="3802" y="2054"/>
                <a:ext cx="152" cy="1"/>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Connettore 2 53"/>
              <p:cNvCxnSpPr>
                <a:cxnSpLocks noChangeShapeType="1"/>
              </p:cNvCxnSpPr>
              <p:nvPr/>
            </p:nvCxnSpPr>
            <p:spPr bwMode="auto">
              <a:xfrm flipH="1" flipV="1">
                <a:off x="4604" y="2296"/>
                <a:ext cx="136" cy="91"/>
              </a:xfrm>
              <a:prstGeom prst="straightConnector1">
                <a:avLst/>
              </a:prstGeom>
              <a:noFill/>
              <a:ln w="15875">
                <a:solidFill>
                  <a:schemeClr val="tx1"/>
                </a:solidFill>
                <a:round/>
                <a:headEnd/>
                <a:tailEnd type="arrow" w="med" len="med"/>
              </a:ln>
              <a:effectLst>
                <a:outerShdw dist="20000" dir="5400000" rotWithShape="0">
                  <a:srgbClr val="808080">
                    <a:alpha val="37999"/>
                  </a:srgbClr>
                </a:outerShdw>
              </a:effectLst>
            </p:spPr>
          </p:cxnSp>
        </p:grpSp>
      </p:grpSp>
      <p:sp>
        <p:nvSpPr>
          <p:cNvPr id="44" name="Rettangolo 43"/>
          <p:cNvSpPr>
            <a:spLocks noChangeArrowheads="1"/>
          </p:cNvSpPr>
          <p:nvPr/>
        </p:nvSpPr>
        <p:spPr bwMode="auto">
          <a:xfrm>
            <a:off x="6877050" y="3400425"/>
            <a:ext cx="306388" cy="244475"/>
          </a:xfrm>
          <a:prstGeom prst="rect">
            <a:avLst/>
          </a:prstGeom>
          <a:solidFill>
            <a:schemeClr val="bg1"/>
          </a:solidFill>
          <a:ln w="25400">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sp>
        <p:nvSpPr>
          <p:cNvPr id="4" name="Rettangolo 43"/>
          <p:cNvSpPr>
            <a:spLocks noChangeArrowheads="1"/>
          </p:cNvSpPr>
          <p:nvPr/>
        </p:nvSpPr>
        <p:spPr bwMode="auto">
          <a:xfrm>
            <a:off x="6011863" y="3429000"/>
            <a:ext cx="306387" cy="244475"/>
          </a:xfrm>
          <a:prstGeom prst="rect">
            <a:avLst/>
          </a:prstGeom>
          <a:solidFill>
            <a:schemeClr val="bg1"/>
          </a:solidFill>
          <a:ln w="25400">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it-IT">
              <a:solidFill>
                <a:schemeClr val="lt1"/>
              </a:solidFill>
              <a:latin typeface="+mn-lt"/>
              <a:cs typeface="+mn-cs"/>
            </a:endParaRPr>
          </a:p>
        </p:txBody>
      </p:sp>
      <p:cxnSp>
        <p:nvCxnSpPr>
          <p:cNvPr id="47" name="Connettore 1 46"/>
          <p:cNvCxnSpPr>
            <a:cxnSpLocks noChangeShapeType="1"/>
          </p:cNvCxnSpPr>
          <p:nvPr/>
        </p:nvCxnSpPr>
        <p:spPr bwMode="auto">
          <a:xfrm rot="5400000" flipH="1" flipV="1">
            <a:off x="6900069" y="3261519"/>
            <a:ext cx="241300" cy="1588"/>
          </a:xfrm>
          <a:prstGeom prst="line">
            <a:avLst/>
          </a:prstGeom>
          <a:noFill/>
          <a:ln w="25400">
            <a:solidFill>
              <a:schemeClr val="tx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slide(fromBottom)">
                                      <p:cBhvr>
                                        <p:cTn id="7" dur="500"/>
                                        <p:tgtEl>
                                          <p:spTgt spid="143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39"/>
                                        </p:tgtEl>
                                        <p:attrNameLst>
                                          <p:attrName>style.visibility</p:attrName>
                                        </p:attrNameLst>
                                      </p:cBhvr>
                                      <p:to>
                                        <p:strVal val="visible"/>
                                      </p:to>
                                    </p:set>
                                    <p:anim calcmode="lin" valueType="num">
                                      <p:cBhvr additive="base">
                                        <p:cTn id="18" dur="500" fill="hold"/>
                                        <p:tgtEl>
                                          <p:spTgt spid="14339"/>
                                        </p:tgtEl>
                                        <p:attrNameLst>
                                          <p:attrName>ppt_x</p:attrName>
                                        </p:attrNameLst>
                                      </p:cBhvr>
                                      <p:tavLst>
                                        <p:tav tm="0">
                                          <p:val>
                                            <p:strVal val="#ppt_x"/>
                                          </p:val>
                                        </p:tav>
                                        <p:tav tm="100000">
                                          <p:val>
                                            <p:strVal val="#ppt_x"/>
                                          </p:val>
                                        </p:tav>
                                      </p:tavLst>
                                    </p:anim>
                                    <p:anim calcmode="lin" valueType="num">
                                      <p:cBhvr additive="base">
                                        <p:cTn id="19" dur="500" fill="hold"/>
                                        <p:tgtEl>
                                          <p:spTgt spid="143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477"/>
                                        </p:tgtEl>
                                        <p:attrNameLst>
                                          <p:attrName>style.visibility</p:attrName>
                                        </p:attrNameLst>
                                      </p:cBhvr>
                                      <p:to>
                                        <p:strVal val="visible"/>
                                      </p:to>
                                    </p:set>
                                    <p:anim calcmode="lin" valueType="num">
                                      <p:cBhvr additive="base">
                                        <p:cTn id="22" dur="500" fill="hold"/>
                                        <p:tgtEl>
                                          <p:spTgt spid="17477"/>
                                        </p:tgtEl>
                                        <p:attrNameLst>
                                          <p:attrName>ppt_x</p:attrName>
                                        </p:attrNameLst>
                                      </p:cBhvr>
                                      <p:tavLst>
                                        <p:tav tm="0">
                                          <p:val>
                                            <p:strVal val="#ppt_x"/>
                                          </p:val>
                                        </p:tav>
                                        <p:tav tm="100000">
                                          <p:val>
                                            <p:strVal val="#ppt_x"/>
                                          </p:val>
                                        </p:tav>
                                      </p:tavLst>
                                    </p:anim>
                                    <p:anim calcmode="lin" valueType="num">
                                      <p:cBhvr additive="base">
                                        <p:cTn id="23" dur="500" fill="hold"/>
                                        <p:tgtEl>
                                          <p:spTgt spid="1747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ppt_x"/>
                                          </p:val>
                                        </p:tav>
                                        <p:tav tm="100000">
                                          <p:val>
                                            <p:strVal val="#ppt_x"/>
                                          </p:val>
                                        </p:tav>
                                      </p:tavLst>
                                    </p:anim>
                                    <p:anim calcmode="lin" valueType="num">
                                      <p:cBhvr additive="base">
                                        <p:cTn id="3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340"/>
                                        </p:tgtEl>
                                        <p:attrNameLst>
                                          <p:attrName>style.visibility</p:attrName>
                                        </p:attrNameLst>
                                      </p:cBhvr>
                                      <p:to>
                                        <p:strVal val="visible"/>
                                      </p:to>
                                    </p:set>
                                    <p:anim calcmode="lin" valueType="num">
                                      <p:cBhvr additive="base">
                                        <p:cTn id="40" dur="500" fill="hold"/>
                                        <p:tgtEl>
                                          <p:spTgt spid="14340"/>
                                        </p:tgtEl>
                                        <p:attrNameLst>
                                          <p:attrName>ppt_x</p:attrName>
                                        </p:attrNameLst>
                                      </p:cBhvr>
                                      <p:tavLst>
                                        <p:tav tm="0">
                                          <p:val>
                                            <p:strVal val="#ppt_x"/>
                                          </p:val>
                                        </p:tav>
                                        <p:tav tm="100000">
                                          <p:val>
                                            <p:strVal val="#ppt_x"/>
                                          </p:val>
                                        </p:tav>
                                      </p:tavLst>
                                    </p:anim>
                                    <p:anim calcmode="lin" valueType="num">
                                      <p:cBhvr additive="base">
                                        <p:cTn id="41"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342"/>
                                        </p:tgtEl>
                                        <p:attrNameLst>
                                          <p:attrName>style.visibility</p:attrName>
                                        </p:attrNameLst>
                                      </p:cBhvr>
                                      <p:to>
                                        <p:strVal val="visible"/>
                                      </p:to>
                                    </p:set>
                                    <p:anim calcmode="lin" valueType="num">
                                      <p:cBhvr additive="base">
                                        <p:cTn id="46" dur="500" fill="hold"/>
                                        <p:tgtEl>
                                          <p:spTgt spid="14342"/>
                                        </p:tgtEl>
                                        <p:attrNameLst>
                                          <p:attrName>ppt_x</p:attrName>
                                        </p:attrNameLst>
                                      </p:cBhvr>
                                      <p:tavLst>
                                        <p:tav tm="0">
                                          <p:val>
                                            <p:strVal val="#ppt_x"/>
                                          </p:val>
                                        </p:tav>
                                        <p:tav tm="100000">
                                          <p:val>
                                            <p:strVal val="#ppt_x"/>
                                          </p:val>
                                        </p:tav>
                                      </p:tavLst>
                                    </p:anim>
                                    <p:anim calcmode="lin" valueType="num">
                                      <p:cBhvr additive="base">
                                        <p:cTn id="47"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1" nodeType="clickEffect">
                                  <p:stCondLst>
                                    <p:cond delay="0"/>
                                  </p:stCondLst>
                                  <p:childTnLst>
                                    <p:animEffect transition="out" filter="fade">
                                      <p:cBhvr>
                                        <p:cTn id="51" dur="500" tmFilter="0, 0; .2, .5; .8, .5; 1, 0"/>
                                        <p:tgtEl>
                                          <p:spTgt spid="14342"/>
                                        </p:tgtEl>
                                      </p:cBhvr>
                                    </p:animEffect>
                                    <p:animScale>
                                      <p:cBhvr>
                                        <p:cTn id="52" dur="250" autoRev="1" fill="hold"/>
                                        <p:tgtEl>
                                          <p:spTgt spid="143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P spid="14339" grpId="0"/>
      <p:bldP spid="14340" grpId="0"/>
      <p:bldP spid="14342" grpId="0"/>
      <p:bldP spid="14342" grpId="1"/>
      <p:bldP spid="44"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2411413" y="2492375"/>
            <a:ext cx="4033837" cy="720725"/>
          </a:xfrm>
        </p:spPr>
        <p:txBody>
          <a:bodyPr/>
          <a:lstStyle/>
          <a:p>
            <a:pPr eaLnBrk="1" hangingPunct="1"/>
            <a:r>
              <a:rPr lang="it-IT" sz="2800" b="1" smtClean="0">
                <a:solidFill>
                  <a:srgbClr val="B40000"/>
                </a:solidFill>
              </a:rPr>
              <a:t>Analisi in corso e…</a:t>
            </a:r>
          </a:p>
        </p:txBody>
      </p:sp>
      <p:sp>
        <p:nvSpPr>
          <p:cNvPr id="36867" name="Rectangle 3"/>
          <p:cNvSpPr>
            <a:spLocks noGrp="1"/>
          </p:cNvSpPr>
          <p:nvPr>
            <p:ph type="body" idx="1"/>
          </p:nvPr>
        </p:nvSpPr>
        <p:spPr>
          <a:xfrm>
            <a:off x="1476375" y="3284538"/>
            <a:ext cx="6408738" cy="549275"/>
          </a:xfrm>
        </p:spPr>
        <p:txBody>
          <a:bodyPr/>
          <a:lstStyle/>
          <a:p>
            <a:pPr eaLnBrk="1" hangingPunct="1"/>
            <a:r>
              <a:rPr lang="it-IT" sz="2000" b="1" smtClean="0"/>
              <a:t>Array-CGH</a:t>
            </a:r>
          </a:p>
        </p:txBody>
      </p:sp>
      <p:sp>
        <p:nvSpPr>
          <p:cNvPr id="39939" name="Rectangle 4"/>
          <p:cNvSpPr>
            <a:spLocks/>
          </p:cNvSpPr>
          <p:nvPr/>
        </p:nvSpPr>
        <p:spPr bwMode="auto">
          <a:xfrm>
            <a:off x="1187450" y="115888"/>
            <a:ext cx="6275388" cy="850900"/>
          </a:xfrm>
          <a:prstGeom prst="rect">
            <a:avLst/>
          </a:prstGeom>
          <a:noFill/>
          <a:ln w="9525">
            <a:noFill/>
            <a:miter lim="800000"/>
            <a:headEnd/>
            <a:tailEnd/>
          </a:ln>
        </p:spPr>
        <p:txBody>
          <a:bodyPr anchor="ctr"/>
          <a:lstStyle/>
          <a:p>
            <a:pPr algn="ctr"/>
            <a:r>
              <a:rPr lang="it-IT" sz="3600">
                <a:solidFill>
                  <a:srgbClr val="B40000"/>
                </a:solidFill>
                <a:latin typeface="Calibri" pitchFamily="34" charset="0"/>
              </a:rPr>
              <a:t>MLASA</a:t>
            </a:r>
          </a:p>
        </p:txBody>
      </p:sp>
      <p:sp>
        <p:nvSpPr>
          <p:cNvPr id="36869" name="Text Box 5"/>
          <p:cNvSpPr txBox="1">
            <a:spLocks noChangeArrowheads="1"/>
          </p:cNvSpPr>
          <p:nvPr/>
        </p:nvSpPr>
        <p:spPr bwMode="auto">
          <a:xfrm>
            <a:off x="1116013" y="981075"/>
            <a:ext cx="6985000" cy="457200"/>
          </a:xfrm>
          <a:prstGeom prst="rect">
            <a:avLst/>
          </a:prstGeom>
          <a:noFill/>
          <a:ln w="9525">
            <a:noFill/>
            <a:miter lim="800000"/>
            <a:headEnd/>
            <a:tailEnd/>
          </a:ln>
        </p:spPr>
        <p:txBody>
          <a:bodyPr>
            <a:spAutoFit/>
          </a:bodyPr>
          <a:lstStyle/>
          <a:p>
            <a:pPr>
              <a:spcBef>
                <a:spcPct val="50000"/>
              </a:spcBef>
            </a:pPr>
            <a:r>
              <a:rPr lang="it-IT" sz="2400">
                <a:latin typeface="Calibri" pitchFamily="34" charset="0"/>
              </a:rPr>
              <a:t>L’analisi molecolare per PUS1 e YARS2 è risultata….</a:t>
            </a:r>
          </a:p>
        </p:txBody>
      </p:sp>
      <p:pic>
        <p:nvPicPr>
          <p:cNvPr id="36871" name="Picture 7" descr="ANd9GcQNQnEAl9H7m5GLdmFbSM80J2Cx0e0s-uQY7E_-tgcaGuzgF7Y8vw"/>
          <p:cNvPicPr>
            <a:picLocks noChangeAspect="1" noChangeArrowheads="1"/>
          </p:cNvPicPr>
          <p:nvPr/>
        </p:nvPicPr>
        <p:blipFill>
          <a:blip r:embed="rId2"/>
          <a:srcRect/>
          <a:stretch>
            <a:fillRect/>
          </a:stretch>
        </p:blipFill>
        <p:spPr bwMode="auto">
          <a:xfrm>
            <a:off x="5364163" y="1341438"/>
            <a:ext cx="1152525" cy="1152525"/>
          </a:xfrm>
          <a:prstGeom prst="rect">
            <a:avLst/>
          </a:prstGeom>
          <a:noFill/>
          <a:ln w="9525">
            <a:noFill/>
            <a:miter lim="800000"/>
            <a:headEnd/>
            <a:tailEnd/>
          </a:ln>
        </p:spPr>
      </p:pic>
      <p:sp>
        <p:nvSpPr>
          <p:cNvPr id="36872" name="WordArt 8"/>
          <p:cNvSpPr>
            <a:spLocks noChangeArrowheads="1" noChangeShapeType="1" noTextEdit="1"/>
          </p:cNvSpPr>
          <p:nvPr/>
        </p:nvSpPr>
        <p:spPr bwMode="auto">
          <a:xfrm>
            <a:off x="2555875" y="1628775"/>
            <a:ext cx="2376488" cy="504825"/>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chemeClr val="hlink"/>
                </a:solidFill>
                <a:latin typeface="Arial Black"/>
              </a:rPr>
              <a:t>Negativa</a:t>
            </a:r>
          </a:p>
        </p:txBody>
      </p:sp>
      <p:sp>
        <p:nvSpPr>
          <p:cNvPr id="36874" name="Rectangle 10"/>
          <p:cNvSpPr>
            <a:spLocks noChangeArrowheads="1"/>
          </p:cNvSpPr>
          <p:nvPr/>
        </p:nvSpPr>
        <p:spPr bwMode="auto">
          <a:xfrm>
            <a:off x="4067175" y="3357563"/>
            <a:ext cx="4932363" cy="304800"/>
          </a:xfrm>
          <a:prstGeom prst="rect">
            <a:avLst/>
          </a:prstGeom>
          <a:noFill/>
          <a:ln w="9525">
            <a:noFill/>
            <a:miter lim="800000"/>
            <a:headEnd/>
            <a:tailEnd/>
          </a:ln>
        </p:spPr>
        <p:txBody>
          <a:bodyPr lIns="0" tIns="0" rIns="0" bIns="0" anchor="ctr">
            <a:spAutoFit/>
          </a:bodyPr>
          <a:lstStyle/>
          <a:p>
            <a:pPr algn="ctr"/>
            <a:r>
              <a:rPr lang="it-IT" sz="1000">
                <a:latin typeface="Calibri" pitchFamily="34" charset="0"/>
              </a:rPr>
              <a:t>Application of oligonucleotide array CGH in the detection of a large intragenic deletion in POLG associated with Alpers Syndrome. Compton, </a:t>
            </a:r>
            <a:r>
              <a:rPr lang="it-IT" sz="1000" u="sng">
                <a:latin typeface="Calibri" pitchFamily="34" charset="0"/>
              </a:rPr>
              <a:t>2011</a:t>
            </a:r>
          </a:p>
        </p:txBody>
      </p:sp>
      <p:pic>
        <p:nvPicPr>
          <p:cNvPr id="36875" name="Picture 11"/>
          <p:cNvPicPr>
            <a:picLocks noChangeAspect="1" noChangeArrowheads="1"/>
          </p:cNvPicPr>
          <p:nvPr/>
        </p:nvPicPr>
        <p:blipFill>
          <a:blip r:embed="rId3"/>
          <a:srcRect/>
          <a:stretch>
            <a:fillRect/>
          </a:stretch>
        </p:blipFill>
        <p:spPr bwMode="auto">
          <a:xfrm>
            <a:off x="1116013" y="4365625"/>
            <a:ext cx="6626225" cy="2238375"/>
          </a:xfrm>
          <a:prstGeom prst="rect">
            <a:avLst/>
          </a:prstGeom>
          <a:noFill/>
          <a:ln w="9525">
            <a:noFill/>
            <a:miter lim="800000"/>
            <a:headEnd/>
            <a:tailEnd/>
          </a:ln>
        </p:spPr>
      </p:pic>
      <p:sp>
        <p:nvSpPr>
          <p:cNvPr id="3" name="Rectangle 2"/>
          <p:cNvSpPr>
            <a:spLocks/>
          </p:cNvSpPr>
          <p:nvPr/>
        </p:nvSpPr>
        <p:spPr bwMode="auto">
          <a:xfrm>
            <a:off x="2555875" y="3789363"/>
            <a:ext cx="3600450" cy="503237"/>
          </a:xfrm>
          <a:prstGeom prst="rect">
            <a:avLst/>
          </a:prstGeom>
          <a:noFill/>
          <a:ln w="9525">
            <a:noFill/>
            <a:miter lim="800000"/>
            <a:headEnd/>
            <a:tailEnd/>
          </a:ln>
        </p:spPr>
        <p:txBody>
          <a:bodyPr anchor="ctr"/>
          <a:lstStyle/>
          <a:p>
            <a:pPr algn="ctr"/>
            <a:r>
              <a:rPr lang="it-IT" sz="2800" b="1">
                <a:solidFill>
                  <a:srgbClr val="B40000"/>
                </a:solidFill>
                <a:latin typeface="Calibri" pitchFamily="34" charset="0"/>
              </a:rPr>
              <a:t>Prospettive future…</a:t>
            </a:r>
          </a:p>
        </p:txBody>
      </p:sp>
      <p:sp>
        <p:nvSpPr>
          <p:cNvPr id="27656" name="AutoShape 8"/>
          <p:cNvSpPr>
            <a:spLocks noChangeArrowheads="1"/>
          </p:cNvSpPr>
          <p:nvPr/>
        </p:nvSpPr>
        <p:spPr bwMode="auto">
          <a:xfrm>
            <a:off x="6300788" y="4941888"/>
            <a:ext cx="1079500" cy="1511300"/>
          </a:xfrm>
          <a:prstGeom prst="octagon">
            <a:avLst>
              <a:gd name="adj" fmla="val 29287"/>
            </a:avLst>
          </a:prstGeom>
          <a:noFill/>
          <a:ln w="25400">
            <a:solidFill>
              <a:srgbClr val="FF0000"/>
            </a:solid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72"/>
                                        </p:tgtEl>
                                        <p:attrNameLst>
                                          <p:attrName>style.visibility</p:attrName>
                                        </p:attrNameLst>
                                      </p:cBhvr>
                                      <p:to>
                                        <p:strVal val="visible"/>
                                      </p:to>
                                    </p:set>
                                    <p:anim calcmode="lin" valueType="num">
                                      <p:cBhvr additive="base">
                                        <p:cTn id="13" dur="500" fill="hold"/>
                                        <p:tgtEl>
                                          <p:spTgt spid="36872"/>
                                        </p:tgtEl>
                                        <p:attrNameLst>
                                          <p:attrName>ppt_x</p:attrName>
                                        </p:attrNameLst>
                                      </p:cBhvr>
                                      <p:tavLst>
                                        <p:tav tm="0">
                                          <p:val>
                                            <p:strVal val="#ppt_x"/>
                                          </p:val>
                                        </p:tav>
                                        <p:tav tm="100000">
                                          <p:val>
                                            <p:strVal val="#ppt_x"/>
                                          </p:val>
                                        </p:tav>
                                      </p:tavLst>
                                    </p:anim>
                                    <p:anim calcmode="lin" valueType="num">
                                      <p:cBhvr additive="base">
                                        <p:cTn id="14" dur="500" fill="hold"/>
                                        <p:tgtEl>
                                          <p:spTgt spid="3687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6871"/>
                                        </p:tgtEl>
                                        <p:attrNameLst>
                                          <p:attrName>style.visibility</p:attrName>
                                        </p:attrNameLst>
                                      </p:cBhvr>
                                      <p:to>
                                        <p:strVal val="visible"/>
                                      </p:to>
                                    </p:set>
                                    <p:anim calcmode="lin" valueType="num">
                                      <p:cBhvr additive="base">
                                        <p:cTn id="17" dur="500" fill="hold"/>
                                        <p:tgtEl>
                                          <p:spTgt spid="36871"/>
                                        </p:tgtEl>
                                        <p:attrNameLst>
                                          <p:attrName>ppt_x</p:attrName>
                                        </p:attrNameLst>
                                      </p:cBhvr>
                                      <p:tavLst>
                                        <p:tav tm="0">
                                          <p:val>
                                            <p:strVal val="#ppt_x"/>
                                          </p:val>
                                        </p:tav>
                                        <p:tav tm="100000">
                                          <p:val>
                                            <p:strVal val="#ppt_x"/>
                                          </p:val>
                                        </p:tav>
                                      </p:tavLst>
                                    </p:anim>
                                    <p:anim calcmode="lin" valueType="num">
                                      <p:cBhvr additive="base">
                                        <p:cTn id="18"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866"/>
                                        </p:tgtEl>
                                        <p:attrNameLst>
                                          <p:attrName>style.visibility</p:attrName>
                                        </p:attrNameLst>
                                      </p:cBhvr>
                                      <p:to>
                                        <p:strVal val="visible"/>
                                      </p:to>
                                    </p:set>
                                    <p:anim calcmode="lin" valueType="num">
                                      <p:cBhvr additive="base">
                                        <p:cTn id="23" dur="500" fill="hold"/>
                                        <p:tgtEl>
                                          <p:spTgt spid="36866"/>
                                        </p:tgtEl>
                                        <p:attrNameLst>
                                          <p:attrName>ppt_x</p:attrName>
                                        </p:attrNameLst>
                                      </p:cBhvr>
                                      <p:tavLst>
                                        <p:tav tm="0">
                                          <p:val>
                                            <p:strVal val="#ppt_x"/>
                                          </p:val>
                                        </p:tav>
                                        <p:tav tm="100000">
                                          <p:val>
                                            <p:strVal val="#ppt_x"/>
                                          </p:val>
                                        </p:tav>
                                      </p:tavLst>
                                    </p:anim>
                                    <p:anim calcmode="lin" valueType="num">
                                      <p:cBhvr additive="base">
                                        <p:cTn id="24"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867">
                                            <p:txEl>
                                              <p:pRg st="0" end="0"/>
                                            </p:txEl>
                                          </p:spTgt>
                                        </p:tgtEl>
                                        <p:attrNameLst>
                                          <p:attrName>style.visibility</p:attrName>
                                        </p:attrNameLst>
                                      </p:cBhvr>
                                      <p:to>
                                        <p:strVal val="visible"/>
                                      </p:to>
                                    </p:set>
                                    <p:anim calcmode="lin" valueType="num">
                                      <p:cBhvr additive="base">
                                        <p:cTn id="29"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86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874"/>
                                        </p:tgtEl>
                                        <p:attrNameLst>
                                          <p:attrName>style.visibility</p:attrName>
                                        </p:attrNameLst>
                                      </p:cBhvr>
                                      <p:to>
                                        <p:strVal val="visible"/>
                                      </p:to>
                                    </p:set>
                                    <p:anim calcmode="lin" valueType="num">
                                      <p:cBhvr additive="base">
                                        <p:cTn id="33" dur="500" fill="hold"/>
                                        <p:tgtEl>
                                          <p:spTgt spid="36874"/>
                                        </p:tgtEl>
                                        <p:attrNameLst>
                                          <p:attrName>ppt_x</p:attrName>
                                        </p:attrNameLst>
                                      </p:cBhvr>
                                      <p:tavLst>
                                        <p:tav tm="0">
                                          <p:val>
                                            <p:strVal val="#ppt_x"/>
                                          </p:val>
                                        </p:tav>
                                        <p:tav tm="100000">
                                          <p:val>
                                            <p:strVal val="#ppt_x"/>
                                          </p:val>
                                        </p:tav>
                                      </p:tavLst>
                                    </p:anim>
                                    <p:anim calcmode="lin" valueType="num">
                                      <p:cBhvr additive="base">
                                        <p:cTn id="34"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6875"/>
                                        </p:tgtEl>
                                        <p:attrNameLst>
                                          <p:attrName>style.visibility</p:attrName>
                                        </p:attrNameLst>
                                      </p:cBhvr>
                                      <p:to>
                                        <p:strVal val="visible"/>
                                      </p:to>
                                    </p:set>
                                    <p:anim calcmode="lin" valueType="num">
                                      <p:cBhvr additive="base">
                                        <p:cTn id="43" dur="500" fill="hold"/>
                                        <p:tgtEl>
                                          <p:spTgt spid="36875"/>
                                        </p:tgtEl>
                                        <p:attrNameLst>
                                          <p:attrName>ppt_x</p:attrName>
                                        </p:attrNameLst>
                                      </p:cBhvr>
                                      <p:tavLst>
                                        <p:tav tm="0">
                                          <p:val>
                                            <p:strVal val="#ppt_x"/>
                                          </p:val>
                                        </p:tav>
                                        <p:tav tm="100000">
                                          <p:val>
                                            <p:strVal val="#ppt_x"/>
                                          </p:val>
                                        </p:tav>
                                      </p:tavLst>
                                    </p:anim>
                                    <p:anim calcmode="lin" valueType="num">
                                      <p:cBhvr additive="base">
                                        <p:cTn id="44"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6"/>
                                        </p:tgtEl>
                                        <p:attrNameLst>
                                          <p:attrName>style.visibility</p:attrName>
                                        </p:attrNameLst>
                                      </p:cBhvr>
                                      <p:to>
                                        <p:strVal val="visible"/>
                                      </p:to>
                                    </p:set>
                                    <p:anim calcmode="lin" valueType="num">
                                      <p:cBhvr additive="base">
                                        <p:cTn id="49" dur="500" fill="hold"/>
                                        <p:tgtEl>
                                          <p:spTgt spid="27656"/>
                                        </p:tgtEl>
                                        <p:attrNameLst>
                                          <p:attrName>ppt_x</p:attrName>
                                        </p:attrNameLst>
                                      </p:cBhvr>
                                      <p:tavLst>
                                        <p:tav tm="0">
                                          <p:val>
                                            <p:strVal val="#ppt_x"/>
                                          </p:val>
                                        </p:tav>
                                        <p:tav tm="100000">
                                          <p:val>
                                            <p:strVal val="#ppt_x"/>
                                          </p:val>
                                        </p:tav>
                                      </p:tavLst>
                                    </p:anim>
                                    <p:anim calcmode="lin" valueType="num">
                                      <p:cBhvr additive="base">
                                        <p:cTn id="50"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P spid="36869" grpId="0"/>
      <p:bldP spid="36872" grpId="0" animBg="1"/>
      <p:bldP spid="36874" grpId="0"/>
      <p:bldP spid="3" grpId="0"/>
      <p:bldP spid="276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68313" y="260350"/>
            <a:ext cx="8229600" cy="1143000"/>
          </a:xfrm>
        </p:spPr>
        <p:txBody>
          <a:bodyPr/>
          <a:lstStyle/>
          <a:p>
            <a:pPr eaLnBrk="1" hangingPunct="1"/>
            <a:r>
              <a:rPr lang="it-IT" sz="3200" smtClean="0">
                <a:solidFill>
                  <a:srgbClr val="B40000"/>
                </a:solidFill>
              </a:rPr>
              <a:t>Take-home messages</a:t>
            </a:r>
          </a:p>
        </p:txBody>
      </p:sp>
      <p:sp>
        <p:nvSpPr>
          <p:cNvPr id="37891" name="Rectangle 3"/>
          <p:cNvSpPr>
            <a:spLocks noGrp="1"/>
          </p:cNvSpPr>
          <p:nvPr>
            <p:ph type="body" idx="1"/>
          </p:nvPr>
        </p:nvSpPr>
        <p:spPr>
          <a:xfrm>
            <a:off x="468313" y="1628775"/>
            <a:ext cx="8229600" cy="4525963"/>
          </a:xfrm>
        </p:spPr>
        <p:txBody>
          <a:bodyPr/>
          <a:lstStyle/>
          <a:p>
            <a:pPr eaLnBrk="1" hangingPunct="1">
              <a:lnSpc>
                <a:spcPct val="80000"/>
              </a:lnSpc>
            </a:pPr>
            <a:r>
              <a:rPr lang="it-IT" sz="2000" smtClean="0"/>
              <a:t>L’ipotonia muscolare è una manifestazione </a:t>
            </a:r>
          </a:p>
          <a:p>
            <a:pPr eaLnBrk="1" hangingPunct="1">
              <a:lnSpc>
                <a:spcPct val="80000"/>
              </a:lnSpc>
              <a:buFont typeface="Arial" charset="0"/>
              <a:buNone/>
            </a:pPr>
            <a:r>
              <a:rPr lang="it-IT" sz="2000" smtClean="0"/>
              <a:t>	che sottende a molteplici cause!</a:t>
            </a:r>
          </a:p>
          <a:p>
            <a:pPr eaLnBrk="1" hangingPunct="1">
              <a:lnSpc>
                <a:spcPct val="80000"/>
              </a:lnSpc>
            </a:pPr>
            <a:endParaRPr lang="it-IT" sz="2000" smtClean="0"/>
          </a:p>
          <a:p>
            <a:pPr eaLnBrk="1" hangingPunct="1">
              <a:lnSpc>
                <a:spcPct val="80000"/>
              </a:lnSpc>
            </a:pPr>
            <a:r>
              <a:rPr lang="it-IT" sz="2000" smtClean="0"/>
              <a:t>Per la marcata eterogeneità fenotipica delle patologie mitocondriali è fondamentale far riferimento a dei criteri e a score diagnostici</a:t>
            </a:r>
          </a:p>
          <a:p>
            <a:pPr eaLnBrk="1" hangingPunct="1">
              <a:lnSpc>
                <a:spcPct val="80000"/>
              </a:lnSpc>
            </a:pPr>
            <a:endParaRPr lang="it-IT" sz="2000" smtClean="0"/>
          </a:p>
          <a:p>
            <a:pPr eaLnBrk="1" hangingPunct="1">
              <a:lnSpc>
                <a:spcPct val="80000"/>
              </a:lnSpc>
            </a:pPr>
            <a:r>
              <a:rPr lang="it-IT" sz="2000" smtClean="0"/>
              <a:t>Per il coinvolgimento multisistemico delle patologie mitocondriali considerare anche i segni e sintomi apparentemente indipendenti</a:t>
            </a:r>
          </a:p>
          <a:p>
            <a:pPr eaLnBrk="1" hangingPunct="1">
              <a:lnSpc>
                <a:spcPct val="80000"/>
              </a:lnSpc>
            </a:pPr>
            <a:endParaRPr lang="it-IT" sz="2000" smtClean="0"/>
          </a:p>
          <a:p>
            <a:pPr eaLnBrk="1" hangingPunct="1">
              <a:lnSpc>
                <a:spcPct val="80000"/>
              </a:lnSpc>
            </a:pPr>
            <a:r>
              <a:rPr lang="it-IT" sz="2000" smtClean="0"/>
              <a:t>Il processo di diagnosi è multifasico è prevede un approccio multispecialistico</a:t>
            </a:r>
          </a:p>
          <a:p>
            <a:pPr eaLnBrk="1" hangingPunct="1">
              <a:lnSpc>
                <a:spcPct val="80000"/>
              </a:lnSpc>
            </a:pPr>
            <a:endParaRPr lang="it-IT" sz="2000" smtClean="0"/>
          </a:p>
          <a:p>
            <a:pPr eaLnBrk="1" hangingPunct="1">
              <a:lnSpc>
                <a:spcPct val="80000"/>
              </a:lnSpc>
            </a:pPr>
            <a:r>
              <a:rPr lang="it-IT" sz="2000" smtClean="0"/>
              <a:t>L’eziologia del difetto può rimanere “unknown”</a:t>
            </a:r>
          </a:p>
          <a:p>
            <a:pPr eaLnBrk="1" hangingPunct="1">
              <a:lnSpc>
                <a:spcPct val="80000"/>
              </a:lnSpc>
            </a:pPr>
            <a:endParaRPr lang="it-IT" smtClean="0"/>
          </a:p>
        </p:txBody>
      </p:sp>
      <p:pic>
        <p:nvPicPr>
          <p:cNvPr id="37893" name="Picture 5" descr="ANd9GcSDQ6u0Tf0ySedARzVBIgCcfjg7NOvWeVHTmiMCqp_Ce8ZWRGQ6Zg"/>
          <p:cNvPicPr>
            <a:picLocks noChangeAspect="1" noChangeArrowheads="1"/>
          </p:cNvPicPr>
          <p:nvPr/>
        </p:nvPicPr>
        <p:blipFill>
          <a:blip r:embed="rId2"/>
          <a:srcRect/>
          <a:stretch>
            <a:fillRect/>
          </a:stretch>
        </p:blipFill>
        <p:spPr bwMode="auto">
          <a:xfrm>
            <a:off x="6804025" y="836613"/>
            <a:ext cx="1312863" cy="172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93"/>
                                        </p:tgtEl>
                                        <p:attrNameLst>
                                          <p:attrName>style.visibility</p:attrName>
                                        </p:attrNameLst>
                                      </p:cBhvr>
                                      <p:to>
                                        <p:strVal val="visible"/>
                                      </p:to>
                                    </p:set>
                                    <p:anim calcmode="lin" valueType="num">
                                      <p:cBhvr additive="base">
                                        <p:cTn id="11" dur="500" fill="hold"/>
                                        <p:tgtEl>
                                          <p:spTgt spid="37893"/>
                                        </p:tgtEl>
                                        <p:attrNameLst>
                                          <p:attrName>ppt_x</p:attrName>
                                        </p:attrNameLst>
                                      </p:cBhvr>
                                      <p:tavLst>
                                        <p:tav tm="0">
                                          <p:val>
                                            <p:strVal val="#ppt_x"/>
                                          </p:val>
                                        </p:tav>
                                        <p:tav tm="100000">
                                          <p:val>
                                            <p:strVal val="#ppt_x"/>
                                          </p:val>
                                        </p:tav>
                                      </p:tavLst>
                                    </p:anim>
                                    <p:anim calcmode="lin" valueType="num">
                                      <p:cBhvr additive="base">
                                        <p:cTn id="12" dur="500" fill="hold"/>
                                        <p:tgtEl>
                                          <p:spTgt spid="378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 calcmode="lin" valueType="num">
                                      <p:cBhvr additive="base">
                                        <p:cTn id="15"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additive="base">
                                        <p:cTn id="21"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 calcmode="lin" valueType="num">
                                      <p:cBhvr additive="base">
                                        <p:cTn id="2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7891">
                                            <p:txEl>
                                              <p:pRg st="7" end="7"/>
                                            </p:txEl>
                                          </p:spTgt>
                                        </p:tgtEl>
                                        <p:attrNameLst>
                                          <p:attrName>style.visibility</p:attrName>
                                        </p:attrNameLst>
                                      </p:cBhvr>
                                      <p:to>
                                        <p:strVal val="visible"/>
                                      </p:to>
                                    </p:set>
                                    <p:anim calcmode="lin" valueType="num">
                                      <p:cBhvr additive="base">
                                        <p:cTn id="33"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891">
                                            <p:txEl>
                                              <p:pRg st="9" end="9"/>
                                            </p:txEl>
                                          </p:spTgt>
                                        </p:tgtEl>
                                        <p:attrNameLst>
                                          <p:attrName>style.visibility</p:attrName>
                                        </p:attrNameLst>
                                      </p:cBhvr>
                                      <p:to>
                                        <p:strVal val="visible"/>
                                      </p:to>
                                    </p:set>
                                    <p:anim calcmode="lin" valueType="num">
                                      <p:cBhvr additive="base">
                                        <p:cTn id="39"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78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7" descr="ANd9GcQlfmT9wesByA1U0OpHAFuXlv6Zp-6orsNij0Z8lAH9B3mR10is"/>
          <p:cNvPicPr>
            <a:picLocks noChangeAspect="1" noChangeArrowheads="1"/>
          </p:cNvPicPr>
          <p:nvPr/>
        </p:nvPicPr>
        <p:blipFill>
          <a:blip r:embed="rId2"/>
          <a:srcRect/>
          <a:stretch>
            <a:fillRect/>
          </a:stretch>
        </p:blipFill>
        <p:spPr bwMode="auto">
          <a:xfrm>
            <a:off x="2339975" y="2997200"/>
            <a:ext cx="4217988" cy="2932113"/>
          </a:xfrm>
          <a:prstGeom prst="rect">
            <a:avLst/>
          </a:prstGeom>
          <a:noFill/>
          <a:ln w="9525">
            <a:noFill/>
            <a:miter lim="800000"/>
            <a:headEnd/>
            <a:tailEnd/>
          </a:ln>
        </p:spPr>
      </p:pic>
      <p:sp>
        <p:nvSpPr>
          <p:cNvPr id="41986" name="AutoShape 9" descr="9k="/>
          <p:cNvSpPr>
            <a:spLocks noChangeAspect="1" noChangeArrowheads="1"/>
          </p:cNvSpPr>
          <p:nvPr/>
        </p:nvSpPr>
        <p:spPr bwMode="auto">
          <a:xfrm>
            <a:off x="144463" y="46038"/>
            <a:ext cx="304800" cy="304800"/>
          </a:xfrm>
          <a:prstGeom prst="rect">
            <a:avLst/>
          </a:prstGeom>
          <a:noFill/>
          <a:ln w="9525">
            <a:noFill/>
            <a:miter lim="800000"/>
            <a:headEnd/>
            <a:tailEnd/>
          </a:ln>
        </p:spPr>
        <p:txBody>
          <a:bodyPr/>
          <a:lstStyle/>
          <a:p>
            <a:endParaRPr lang="it-IT"/>
          </a:p>
        </p:txBody>
      </p:sp>
      <p:sp>
        <p:nvSpPr>
          <p:cNvPr id="41987" name="AutoShape 1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p>
        </p:txBody>
      </p:sp>
      <p:sp>
        <p:nvSpPr>
          <p:cNvPr id="41988" name="AutoShape 1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p>
        </p:txBody>
      </p:sp>
      <p:pic>
        <p:nvPicPr>
          <p:cNvPr id="41989" name="Picture 15" descr="grazie"/>
          <p:cNvPicPr>
            <a:picLocks noChangeAspect="1" noChangeArrowheads="1"/>
          </p:cNvPicPr>
          <p:nvPr/>
        </p:nvPicPr>
        <p:blipFill>
          <a:blip r:embed="rId3"/>
          <a:srcRect/>
          <a:stretch>
            <a:fillRect/>
          </a:stretch>
        </p:blipFill>
        <p:spPr bwMode="auto">
          <a:xfrm>
            <a:off x="2771775" y="404813"/>
            <a:ext cx="3095625" cy="158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eaLnBrk="1" hangingPunct="1"/>
            <a:endParaRPr lang="it-IT" smtClean="0"/>
          </a:p>
        </p:txBody>
      </p:sp>
      <p:sp>
        <p:nvSpPr>
          <p:cNvPr id="43010" name="Rectangle 3"/>
          <p:cNvSpPr>
            <a:spLocks noGrp="1"/>
          </p:cNvSpPr>
          <p:nvPr>
            <p:ph type="body" idx="1"/>
          </p:nvPr>
        </p:nvSpPr>
        <p:spPr/>
        <p:txBody>
          <a:bodyPr/>
          <a:lstStyle/>
          <a:p>
            <a:pPr eaLnBrk="1" hangingPunct="1"/>
            <a:endParaRPr lang="it-IT" smtClean="0"/>
          </a:p>
        </p:txBody>
      </p:sp>
      <p:sp>
        <p:nvSpPr>
          <p:cNvPr id="43011" name="Text Box 4"/>
          <p:cNvSpPr txBox="1">
            <a:spLocks noChangeArrowheads="1"/>
          </p:cNvSpPr>
          <p:nvPr/>
        </p:nvSpPr>
        <p:spPr bwMode="auto">
          <a:xfrm>
            <a:off x="468313" y="3716338"/>
            <a:ext cx="8353425" cy="2838450"/>
          </a:xfrm>
          <a:prstGeom prst="rect">
            <a:avLst/>
          </a:prstGeom>
          <a:noFill/>
          <a:ln w="9525">
            <a:noFill/>
            <a:miter lim="800000"/>
            <a:headEnd/>
            <a:tailEnd/>
          </a:ln>
        </p:spPr>
        <p:txBody>
          <a:bodyPr>
            <a:spAutoFit/>
          </a:bodyPr>
          <a:lstStyle/>
          <a:p>
            <a:pPr>
              <a:spcBef>
                <a:spcPct val="50000"/>
              </a:spcBef>
            </a:pPr>
            <a:r>
              <a:rPr lang="it-IT"/>
              <a:t>Consulenza neurologica: Partecipazione e l’interazione con l’ambiente appaiono ridotti. Non riferita disfagia. La deambulazione possibile con appoggio bilaterale e sembra essere tendenzialmente steppante. La stazione eretta è possibile solo con appoggio. La motilità spontanea appare globalmente ridotta. In particolare per gli arti superiori flette l’avambraccio sul braccio e le mani appaiono in atteggiamento cadente. Agli arti inferiori presenti movimenti di flesso-estensione delle cosce e di flessione plantare dei piedi mentre appaiono ridotti i movimenti di estensione dei piedi. ROT fiacchi ma presenti. Ipotonia generalizzata più evidente distalmente. Non apparenti disturbi della sensibilità. Quadro compatibile con miopatia mitocondriale.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457200" y="44450"/>
            <a:ext cx="8229600" cy="1143000"/>
          </a:xfrm>
        </p:spPr>
        <p:txBody>
          <a:bodyPr/>
          <a:lstStyle/>
          <a:p>
            <a:pPr eaLnBrk="1" hangingPunct="1"/>
            <a:r>
              <a:rPr lang="it-IT" sz="3200" smtClean="0">
                <a:solidFill>
                  <a:srgbClr val="B40000"/>
                </a:solidFill>
              </a:rPr>
              <a:t>Flow-chart diagnosis</a:t>
            </a:r>
          </a:p>
        </p:txBody>
      </p:sp>
      <p:sp>
        <p:nvSpPr>
          <p:cNvPr id="34818" name="Rectangle 3"/>
          <p:cNvSpPr>
            <a:spLocks noGrp="1"/>
          </p:cNvSpPr>
          <p:nvPr>
            <p:ph type="body" idx="1"/>
          </p:nvPr>
        </p:nvSpPr>
        <p:spPr/>
        <p:txBody>
          <a:bodyPr/>
          <a:lstStyle/>
          <a:p>
            <a:pPr eaLnBrk="1" hangingPunct="1"/>
            <a:endParaRPr lang="it-IT" smtClean="0"/>
          </a:p>
        </p:txBody>
      </p:sp>
      <p:pic>
        <p:nvPicPr>
          <p:cNvPr id="27653" name="Picture 5"/>
          <p:cNvPicPr>
            <a:picLocks noChangeAspect="1" noChangeArrowheads="1"/>
          </p:cNvPicPr>
          <p:nvPr/>
        </p:nvPicPr>
        <p:blipFill>
          <a:blip r:embed="rId2"/>
          <a:srcRect/>
          <a:stretch>
            <a:fillRect/>
          </a:stretch>
        </p:blipFill>
        <p:spPr bwMode="auto">
          <a:xfrm>
            <a:off x="0" y="981075"/>
            <a:ext cx="8786813" cy="5386388"/>
          </a:xfrm>
          <a:prstGeom prst="rect">
            <a:avLst/>
          </a:prstGeom>
          <a:noFill/>
          <a:ln w="9525">
            <a:noFill/>
            <a:miter lim="800000"/>
            <a:headEnd/>
            <a:tailEnd/>
          </a:ln>
        </p:spPr>
      </p:pic>
      <p:sp>
        <p:nvSpPr>
          <p:cNvPr id="27654" name="Rectangle 6"/>
          <p:cNvSpPr>
            <a:spLocks noChangeArrowheads="1"/>
          </p:cNvSpPr>
          <p:nvPr/>
        </p:nvSpPr>
        <p:spPr bwMode="auto">
          <a:xfrm>
            <a:off x="323850" y="6613525"/>
            <a:ext cx="8640763" cy="244475"/>
          </a:xfrm>
          <a:prstGeom prst="rect">
            <a:avLst/>
          </a:prstGeom>
          <a:noFill/>
          <a:ln w="9525">
            <a:noFill/>
            <a:miter lim="800000"/>
            <a:headEnd/>
            <a:tailEnd/>
          </a:ln>
        </p:spPr>
        <p:txBody>
          <a:bodyPr>
            <a:spAutoFit/>
          </a:bodyPr>
          <a:lstStyle/>
          <a:p>
            <a:r>
              <a:rPr lang="it-IT" sz="1000" i="1"/>
              <a:t>Current molecular diagnostic algorithm for mitochondrial disorders, Lee-Jun C. Wong, Molecular Genetics and Metabolism, 2010</a:t>
            </a:r>
          </a:p>
        </p:txBody>
      </p:sp>
      <p:pic>
        <p:nvPicPr>
          <p:cNvPr id="27655" name="Picture 5"/>
          <p:cNvPicPr>
            <a:picLocks noChangeAspect="1" noChangeArrowheads="1"/>
          </p:cNvPicPr>
          <p:nvPr/>
        </p:nvPicPr>
        <p:blipFill>
          <a:blip r:embed="rId3" cstate="print"/>
          <a:srcRect/>
          <a:stretch>
            <a:fillRect/>
          </a:stretch>
        </p:blipFill>
        <p:spPr bwMode="auto">
          <a:xfrm>
            <a:off x="7235825" y="0"/>
            <a:ext cx="971550" cy="796925"/>
          </a:xfrm>
          <a:prstGeom prst="rect">
            <a:avLst/>
          </a:prstGeom>
          <a:noFill/>
          <a:ln w="9525">
            <a:noFill/>
            <a:miter lim="800000"/>
            <a:headEnd/>
            <a:tailEnd/>
          </a:ln>
        </p:spPr>
      </p:pic>
      <p:sp>
        <p:nvSpPr>
          <p:cNvPr id="27656" name="AutoShape 8"/>
          <p:cNvSpPr>
            <a:spLocks noChangeArrowheads="1"/>
          </p:cNvSpPr>
          <p:nvPr/>
        </p:nvSpPr>
        <p:spPr bwMode="auto">
          <a:xfrm>
            <a:off x="1042988" y="6151563"/>
            <a:ext cx="2087562" cy="1412875"/>
          </a:xfrm>
          <a:prstGeom prst="octagon">
            <a:avLst>
              <a:gd name="adj" fmla="val 29287"/>
            </a:avLst>
          </a:prstGeom>
          <a:noFill/>
          <a:ln w="25400">
            <a:solidFill>
              <a:srgbClr val="FF0000"/>
            </a:solid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additive="base">
                                        <p:cTn id="7" dur="500" fill="hold"/>
                                        <p:tgtEl>
                                          <p:spTgt spid="27655"/>
                                        </p:tgtEl>
                                        <p:attrNameLst>
                                          <p:attrName>ppt_x</p:attrName>
                                        </p:attrNameLst>
                                      </p:cBhvr>
                                      <p:tavLst>
                                        <p:tav tm="0">
                                          <p:val>
                                            <p:strVal val="#ppt_x"/>
                                          </p:val>
                                        </p:tav>
                                        <p:tav tm="100000">
                                          <p:val>
                                            <p:strVal val="#ppt_x"/>
                                          </p:val>
                                        </p:tav>
                                      </p:tavLst>
                                    </p:anim>
                                    <p:anim calcmode="lin" valueType="num">
                                      <p:cBhvr additive="base">
                                        <p:cTn id="8"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654"/>
                                        </p:tgtEl>
                                        <p:attrNameLst>
                                          <p:attrName>style.visibility</p:attrName>
                                        </p:attrNameLst>
                                      </p:cBhvr>
                                      <p:to>
                                        <p:strVal val="visible"/>
                                      </p:to>
                                    </p:set>
                                    <p:anim calcmode="lin" valueType="num">
                                      <p:cBhvr additive="base">
                                        <p:cTn id="17" dur="500" fill="hold"/>
                                        <p:tgtEl>
                                          <p:spTgt spid="27654"/>
                                        </p:tgtEl>
                                        <p:attrNameLst>
                                          <p:attrName>ppt_x</p:attrName>
                                        </p:attrNameLst>
                                      </p:cBhvr>
                                      <p:tavLst>
                                        <p:tav tm="0">
                                          <p:val>
                                            <p:strVal val="#ppt_x"/>
                                          </p:val>
                                        </p:tav>
                                        <p:tav tm="100000">
                                          <p:val>
                                            <p:strVal val="#ppt_x"/>
                                          </p:val>
                                        </p:tav>
                                      </p:tavLst>
                                    </p:anim>
                                    <p:anim calcmode="lin" valueType="num">
                                      <p:cBhvr additive="base">
                                        <p:cTn id="1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656"/>
                                        </p:tgtEl>
                                        <p:attrNameLst>
                                          <p:attrName>style.visibility</p:attrName>
                                        </p:attrNameLst>
                                      </p:cBhvr>
                                      <p:to>
                                        <p:strVal val="visible"/>
                                      </p:to>
                                    </p:set>
                                    <p:anim calcmode="lin" valueType="num">
                                      <p:cBhvr additive="base">
                                        <p:cTn id="23" dur="500" fill="hold"/>
                                        <p:tgtEl>
                                          <p:spTgt spid="27656"/>
                                        </p:tgtEl>
                                        <p:attrNameLst>
                                          <p:attrName>ppt_x</p:attrName>
                                        </p:attrNameLst>
                                      </p:cBhvr>
                                      <p:tavLst>
                                        <p:tav tm="0">
                                          <p:val>
                                            <p:strVal val="#ppt_x"/>
                                          </p:val>
                                        </p:tav>
                                        <p:tav tm="100000">
                                          <p:val>
                                            <p:strVal val="#ppt_x"/>
                                          </p:val>
                                        </p:tav>
                                      </p:tavLst>
                                    </p:anim>
                                    <p:anim calcmode="lin" valueType="num">
                                      <p:cBhvr additive="base">
                                        <p:cTn id="24"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900113" y="1052513"/>
            <a:ext cx="7561262" cy="4875212"/>
          </a:xfrm>
          <a:prstGeom prst="rect">
            <a:avLst/>
          </a:prstGeom>
          <a:noFill/>
          <a:ln w="9525">
            <a:solidFill>
              <a:schemeClr val="tx1"/>
            </a:solidFill>
            <a:miter lim="800000"/>
            <a:headEnd/>
            <a:tailEnd/>
          </a:ln>
        </p:spPr>
      </p:pic>
      <p:sp>
        <p:nvSpPr>
          <p:cNvPr id="35842" name="Rectangle 5"/>
          <p:cNvSpPr>
            <a:spLocks noGrp="1"/>
          </p:cNvSpPr>
          <p:nvPr>
            <p:ph type="title"/>
          </p:nvPr>
        </p:nvSpPr>
        <p:spPr>
          <a:xfrm>
            <a:off x="457200" y="44450"/>
            <a:ext cx="8229600" cy="1143000"/>
          </a:xfrm>
        </p:spPr>
        <p:txBody>
          <a:bodyPr/>
          <a:lstStyle/>
          <a:p>
            <a:pPr eaLnBrk="1" hangingPunct="1"/>
            <a:r>
              <a:rPr lang="it-IT" sz="3200" smtClean="0">
                <a:solidFill>
                  <a:srgbClr val="B40000"/>
                </a:solidFill>
              </a:rPr>
              <a:t>Flow-chart diagnosis</a:t>
            </a:r>
          </a:p>
        </p:txBody>
      </p:sp>
      <p:sp>
        <p:nvSpPr>
          <p:cNvPr id="30726" name="Rectangle 6"/>
          <p:cNvSpPr>
            <a:spLocks noChangeArrowheads="1"/>
          </p:cNvSpPr>
          <p:nvPr/>
        </p:nvSpPr>
        <p:spPr bwMode="auto">
          <a:xfrm>
            <a:off x="323850" y="6613525"/>
            <a:ext cx="8640763" cy="244475"/>
          </a:xfrm>
          <a:prstGeom prst="rect">
            <a:avLst/>
          </a:prstGeom>
          <a:noFill/>
          <a:ln w="9525">
            <a:noFill/>
            <a:miter lim="800000"/>
            <a:headEnd/>
            <a:tailEnd/>
          </a:ln>
        </p:spPr>
        <p:txBody>
          <a:bodyPr>
            <a:spAutoFit/>
          </a:bodyPr>
          <a:lstStyle/>
          <a:p>
            <a:r>
              <a:rPr lang="it-IT" sz="1000" i="1"/>
              <a:t>Current molecular diagnostic algorithm for mitochondrial disorders, Lee-Jun C. Wong, Molecular Genetics and Metabolism, 2010</a:t>
            </a:r>
          </a:p>
        </p:txBody>
      </p:sp>
      <p:pic>
        <p:nvPicPr>
          <p:cNvPr id="30727" name="Picture 5"/>
          <p:cNvPicPr>
            <a:picLocks noChangeAspect="1" noChangeArrowheads="1"/>
          </p:cNvPicPr>
          <p:nvPr/>
        </p:nvPicPr>
        <p:blipFill>
          <a:blip r:embed="rId3" cstate="print"/>
          <a:srcRect/>
          <a:stretch>
            <a:fillRect/>
          </a:stretch>
        </p:blipFill>
        <p:spPr bwMode="auto">
          <a:xfrm>
            <a:off x="7235825" y="0"/>
            <a:ext cx="971550" cy="796925"/>
          </a:xfrm>
          <a:prstGeom prst="rect">
            <a:avLst/>
          </a:prstGeom>
          <a:noFill/>
          <a:ln w="9525">
            <a:noFill/>
            <a:miter lim="800000"/>
            <a:headEnd/>
            <a:tailEnd/>
          </a:ln>
        </p:spPr>
      </p:pic>
      <p:sp>
        <p:nvSpPr>
          <p:cNvPr id="30728" name="AutoShape 8"/>
          <p:cNvSpPr>
            <a:spLocks noChangeArrowheads="1"/>
          </p:cNvSpPr>
          <p:nvPr/>
        </p:nvSpPr>
        <p:spPr bwMode="auto">
          <a:xfrm>
            <a:off x="1187450" y="2276475"/>
            <a:ext cx="1008063" cy="576263"/>
          </a:xfrm>
          <a:prstGeom prst="roundRect">
            <a:avLst>
              <a:gd name="adj" fmla="val 16667"/>
            </a:avLst>
          </a:prstGeom>
          <a:noFill/>
          <a:ln w="25400">
            <a:solidFill>
              <a:srgbClr val="FF0000"/>
            </a:solidFill>
            <a:round/>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7"/>
                                        </p:tgtEl>
                                        <p:attrNameLst>
                                          <p:attrName>style.visibility</p:attrName>
                                        </p:attrNameLst>
                                      </p:cBhvr>
                                      <p:to>
                                        <p:strVal val="visible"/>
                                      </p:to>
                                    </p:set>
                                    <p:anim calcmode="lin" valueType="num">
                                      <p:cBhvr additive="base">
                                        <p:cTn id="11" dur="500" fill="hold"/>
                                        <p:tgtEl>
                                          <p:spTgt spid="30727"/>
                                        </p:tgtEl>
                                        <p:attrNameLst>
                                          <p:attrName>ppt_x</p:attrName>
                                        </p:attrNameLst>
                                      </p:cBhvr>
                                      <p:tavLst>
                                        <p:tav tm="0">
                                          <p:val>
                                            <p:strVal val="#ppt_x"/>
                                          </p:val>
                                        </p:tav>
                                        <p:tav tm="100000">
                                          <p:val>
                                            <p:strVal val="#ppt_x"/>
                                          </p:val>
                                        </p:tav>
                                      </p:tavLst>
                                    </p:anim>
                                    <p:anim calcmode="lin" valueType="num">
                                      <p:cBhvr additive="base">
                                        <p:cTn id="12" dur="500" fill="hold"/>
                                        <p:tgtEl>
                                          <p:spTgt spid="307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26"/>
                                        </p:tgtEl>
                                        <p:attrNameLst>
                                          <p:attrName>style.visibility</p:attrName>
                                        </p:attrNameLst>
                                      </p:cBhvr>
                                      <p:to>
                                        <p:strVal val="visible"/>
                                      </p:to>
                                    </p:set>
                                    <p:anim calcmode="lin" valueType="num">
                                      <p:cBhvr additive="base">
                                        <p:cTn id="15" dur="500" fill="hold"/>
                                        <p:tgtEl>
                                          <p:spTgt spid="30726"/>
                                        </p:tgtEl>
                                        <p:attrNameLst>
                                          <p:attrName>ppt_x</p:attrName>
                                        </p:attrNameLst>
                                      </p:cBhvr>
                                      <p:tavLst>
                                        <p:tav tm="0">
                                          <p:val>
                                            <p:strVal val="#ppt_x"/>
                                          </p:val>
                                        </p:tav>
                                        <p:tav tm="100000">
                                          <p:val>
                                            <p:strVal val="#ppt_x"/>
                                          </p:val>
                                        </p:tav>
                                      </p:tavLst>
                                    </p:anim>
                                    <p:anim calcmode="lin" valueType="num">
                                      <p:cBhvr additive="base">
                                        <p:cTn id="16"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728"/>
                                        </p:tgtEl>
                                        <p:attrNameLst>
                                          <p:attrName>style.visibility</p:attrName>
                                        </p:attrNameLst>
                                      </p:cBhvr>
                                      <p:to>
                                        <p:strVal val="visible"/>
                                      </p:to>
                                    </p:set>
                                    <p:anim calcmode="lin" valueType="num">
                                      <p:cBhvr additive="base">
                                        <p:cTn id="21" dur="500" fill="hold"/>
                                        <p:tgtEl>
                                          <p:spTgt spid="30728"/>
                                        </p:tgtEl>
                                        <p:attrNameLst>
                                          <p:attrName>ppt_x</p:attrName>
                                        </p:attrNameLst>
                                      </p:cBhvr>
                                      <p:tavLst>
                                        <p:tav tm="0">
                                          <p:val>
                                            <p:strVal val="#ppt_x"/>
                                          </p:val>
                                        </p:tav>
                                        <p:tav tm="100000">
                                          <p:val>
                                            <p:strVal val="#ppt_x"/>
                                          </p:val>
                                        </p:tav>
                                      </p:tavLst>
                                    </p:anim>
                                    <p:anim calcmode="lin" valueType="num">
                                      <p:cBhvr additive="base">
                                        <p:cTn id="22"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endParaRPr lang="it-IT" smtClean="0"/>
          </a:p>
        </p:txBody>
      </p:sp>
      <p:sp>
        <p:nvSpPr>
          <p:cNvPr id="44034" name="Rectangle 3"/>
          <p:cNvSpPr>
            <a:spLocks noGrp="1"/>
          </p:cNvSpPr>
          <p:nvPr>
            <p:ph type="body" idx="1"/>
          </p:nvPr>
        </p:nvSpPr>
        <p:spPr/>
        <p:txBody>
          <a:bodyPr/>
          <a:lstStyle/>
          <a:p>
            <a:endParaRPr lang="it-IT"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eaLnBrk="1" hangingPunct="1"/>
            <a:r>
              <a:rPr lang="it-IT" smtClean="0"/>
              <a:t>Score</a:t>
            </a:r>
          </a:p>
        </p:txBody>
      </p:sp>
      <p:sp>
        <p:nvSpPr>
          <p:cNvPr id="45058" name="Rectangle 3"/>
          <p:cNvSpPr>
            <a:spLocks noGrp="1"/>
          </p:cNvSpPr>
          <p:nvPr>
            <p:ph type="body" idx="1"/>
          </p:nvPr>
        </p:nvSpPr>
        <p:spPr>
          <a:xfrm>
            <a:off x="323850" y="3789363"/>
            <a:ext cx="8229600" cy="3417887"/>
          </a:xfrm>
        </p:spPr>
        <p:txBody>
          <a:bodyPr/>
          <a:lstStyle/>
          <a:p>
            <a:pPr eaLnBrk="1" hangingPunct="1"/>
            <a:endParaRPr lang="it-IT" sz="2000" smtClean="0"/>
          </a:p>
          <a:p>
            <a:pPr eaLnBrk="1" hangingPunct="1"/>
            <a:r>
              <a:rPr lang="it-IT" sz="2000" smtClean="0"/>
              <a:t>I disordini della catena respiratoria mitocondriale possono essere causati sia da mutazioni nel DNA mitocondriale che nel DNA nucleare. </a:t>
            </a:r>
          </a:p>
          <a:p>
            <a:pPr eaLnBrk="1" hangingPunct="1"/>
            <a:r>
              <a:rPr lang="it-IT" sz="2000" smtClean="0"/>
              <a:t>Patologia eterogenea sul piano clinico</a:t>
            </a:r>
          </a:p>
          <a:p>
            <a:pPr eaLnBrk="1" hangingPunct="1"/>
            <a:r>
              <a:rPr lang="it-IT" sz="2000" smtClean="0"/>
              <a:t>Mancanza di semplice biomarkers definitivi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a:xfrm>
            <a:off x="-180975" y="260350"/>
            <a:ext cx="5111750" cy="1223963"/>
          </a:xfrm>
        </p:spPr>
        <p:txBody>
          <a:bodyPr/>
          <a:lstStyle/>
          <a:p>
            <a:pPr eaLnBrk="1" hangingPunct="1"/>
            <a:r>
              <a:rPr lang="it-IT" smtClean="0">
                <a:solidFill>
                  <a:srgbClr val="C00000"/>
                </a:solidFill>
              </a:rPr>
              <a:t>Ipotonia</a:t>
            </a:r>
          </a:p>
        </p:txBody>
      </p:sp>
      <p:sp>
        <p:nvSpPr>
          <p:cNvPr id="3" name="Segnaposto contenuto 2"/>
          <p:cNvSpPr>
            <a:spLocks noGrp="1"/>
          </p:cNvSpPr>
          <p:nvPr>
            <p:ph idx="1"/>
          </p:nvPr>
        </p:nvSpPr>
        <p:spPr>
          <a:xfrm>
            <a:off x="468313" y="1628775"/>
            <a:ext cx="8229600" cy="4525963"/>
          </a:xfrm>
        </p:spPr>
        <p:txBody>
          <a:bodyPr/>
          <a:lstStyle/>
          <a:p>
            <a:pPr marL="0" indent="0" eaLnBrk="1" hangingPunct="1">
              <a:buFont typeface="Arial" charset="0"/>
              <a:buNone/>
            </a:pPr>
            <a:r>
              <a:rPr lang="it-IT" sz="1800" b="1" smtClean="0"/>
              <a:t>Anamnesi personale patologica remota: </a:t>
            </a:r>
          </a:p>
          <a:p>
            <a:pPr marL="0" indent="0" eaLnBrk="1" hangingPunct="1">
              <a:buFont typeface="Arial" charset="0"/>
              <a:buNone/>
            </a:pPr>
            <a:r>
              <a:rPr lang="it-IT" sz="1800" smtClean="0"/>
              <a:t>Approfondimento diagnostico presso L’Ospedale Pediatrico Bambino Gesù dove pratica valutazione di primo livello con esecuzione di:</a:t>
            </a:r>
          </a:p>
          <a:p>
            <a:pPr marL="0" indent="0" eaLnBrk="1" hangingPunct="1"/>
            <a:r>
              <a:rPr lang="it-IT" sz="1800" b="1" smtClean="0">
                <a:solidFill>
                  <a:schemeClr val="hlink"/>
                </a:solidFill>
              </a:rPr>
              <a:t>Lattato sierico </a:t>
            </a:r>
            <a:r>
              <a:rPr lang="it-IT" sz="1800" smtClean="0">
                <a:solidFill>
                  <a:schemeClr val="hlink"/>
                </a:solidFill>
              </a:rPr>
              <a:t>66.15 mg/dl (valori di riferimento 10- 60 mg/dl)</a:t>
            </a:r>
          </a:p>
          <a:p>
            <a:pPr marL="0" indent="0" eaLnBrk="1" hangingPunct="1"/>
            <a:r>
              <a:rPr lang="it-IT" sz="1800" b="1" smtClean="0"/>
              <a:t>Profilo tiroideo</a:t>
            </a:r>
            <a:r>
              <a:rPr lang="it-IT" sz="1800" smtClean="0"/>
              <a:t>: nella norma</a:t>
            </a:r>
          </a:p>
          <a:p>
            <a:pPr marL="0" indent="0" eaLnBrk="1" hangingPunct="1"/>
            <a:r>
              <a:rPr lang="it-IT" sz="1800" b="1" smtClean="0"/>
              <a:t>Aminoacidemia, acilcarnitine </a:t>
            </a:r>
            <a:r>
              <a:rPr lang="it-IT" sz="1800" smtClean="0"/>
              <a:t>nella norma</a:t>
            </a:r>
          </a:p>
          <a:p>
            <a:pPr marL="0" indent="0" eaLnBrk="1" hangingPunct="1"/>
            <a:r>
              <a:rPr lang="it-IT" sz="1800" b="1" smtClean="0"/>
              <a:t>Acidi organici urinari: </a:t>
            </a:r>
            <a:r>
              <a:rPr lang="it-IT" sz="1800" smtClean="0"/>
              <a:t>nella norma</a:t>
            </a:r>
          </a:p>
          <a:p>
            <a:pPr marL="0" indent="0" eaLnBrk="1" hangingPunct="1"/>
            <a:r>
              <a:rPr lang="it-IT" sz="1800" b="1" smtClean="0"/>
              <a:t>Cariotipo standard</a:t>
            </a:r>
            <a:r>
              <a:rPr lang="it-IT" sz="1800" smtClean="0"/>
              <a:t>: 46, XY</a:t>
            </a:r>
          </a:p>
          <a:p>
            <a:pPr marL="0" indent="0" eaLnBrk="1" hangingPunct="1"/>
            <a:r>
              <a:rPr lang="it-IT" sz="1800" b="1" smtClean="0"/>
              <a:t>Analisi di metilazione PWS</a:t>
            </a:r>
            <a:r>
              <a:rPr lang="it-IT" sz="1800" smtClean="0"/>
              <a:t>: neg</a:t>
            </a:r>
          </a:p>
          <a:p>
            <a:pPr marL="0" indent="0" eaLnBrk="1" hangingPunct="1"/>
            <a:r>
              <a:rPr lang="it-IT" sz="1800" b="1" smtClean="0"/>
              <a:t>Isoelettrofocusing della trasferrina</a:t>
            </a:r>
            <a:r>
              <a:rPr lang="it-IT" sz="1800" smtClean="0"/>
              <a:t>: nella norma</a:t>
            </a:r>
          </a:p>
          <a:p>
            <a:pPr marL="0" indent="0" eaLnBrk="1" hangingPunct="1"/>
            <a:r>
              <a:rPr lang="it-IT" sz="1800" b="1" smtClean="0"/>
              <a:t>Alfa-glucosidasi acida</a:t>
            </a:r>
            <a:r>
              <a:rPr lang="it-IT" sz="1800" smtClean="0"/>
              <a:t>: negativo</a:t>
            </a:r>
          </a:p>
          <a:p>
            <a:pPr marL="0" indent="0" eaLnBrk="1" hangingPunct="1"/>
            <a:r>
              <a:rPr lang="it-IT" sz="1800" b="1" smtClean="0"/>
              <a:t>ECG ed eco-cardio:</a:t>
            </a:r>
            <a:r>
              <a:rPr lang="it-IT" sz="1800" smtClean="0"/>
              <a:t> neg</a:t>
            </a:r>
            <a:r>
              <a:rPr lang="it-IT" sz="1800" b="1" smtClean="0"/>
              <a:t> </a:t>
            </a:r>
          </a:p>
          <a:p>
            <a:pPr marL="0" indent="0" eaLnBrk="1" hangingPunct="1"/>
            <a:r>
              <a:rPr lang="it-IT" sz="1800" b="1" smtClean="0"/>
              <a:t>RMN encefalo con spettroscopia</a:t>
            </a:r>
            <a:r>
              <a:rPr lang="it-IT" sz="1800" smtClean="0"/>
              <a:t>: ipomielinizzazione, </a:t>
            </a:r>
            <a:r>
              <a:rPr lang="it-IT" sz="1800" smtClean="0">
                <a:solidFill>
                  <a:schemeClr val="hlink"/>
                </a:solidFill>
              </a:rPr>
              <a:t>picco di lattato a destra e</a:t>
            </a:r>
            <a:r>
              <a:rPr lang="it-IT" sz="1800" smtClean="0"/>
              <a:t> riduzione delle dimensioni del corpo calloso</a:t>
            </a:r>
          </a:p>
          <a:p>
            <a:pPr marL="0" indent="0" eaLnBrk="1" hangingPunct="1"/>
            <a:endParaRPr lang="it-IT" sz="1800" smtClean="0"/>
          </a:p>
        </p:txBody>
      </p:sp>
      <p:sp>
        <p:nvSpPr>
          <p:cNvPr id="19459" name="AutoShape 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p>
        </p:txBody>
      </p:sp>
      <p:sp>
        <p:nvSpPr>
          <p:cNvPr id="19460" name="AutoShape 8"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it-IT"/>
          </a:p>
        </p:txBody>
      </p:sp>
      <p:pic>
        <p:nvPicPr>
          <p:cNvPr id="18442" name="Picture 10" descr="risonanza_magnetica"/>
          <p:cNvPicPr>
            <a:picLocks noChangeAspect="1" noChangeArrowheads="1"/>
          </p:cNvPicPr>
          <p:nvPr/>
        </p:nvPicPr>
        <p:blipFill>
          <a:blip r:embed="rId2"/>
          <a:srcRect/>
          <a:stretch>
            <a:fillRect/>
          </a:stretch>
        </p:blipFill>
        <p:spPr bwMode="auto">
          <a:xfrm>
            <a:off x="6588125" y="2781300"/>
            <a:ext cx="2292350" cy="230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ppt_x"/>
                                          </p:val>
                                        </p:tav>
                                        <p:tav tm="100000">
                                          <p:val>
                                            <p:strVal val="#ppt_x"/>
                                          </p:val>
                                        </p:tav>
                                      </p:tavLst>
                                    </p:anim>
                                    <p:anim calcmode="lin" valueType="num">
                                      <p:cBhvr additive="base">
                                        <p:cTn id="8" dur="500" fill="hold"/>
                                        <p:tgtEl>
                                          <p:spTgt spid="153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442"/>
                                        </p:tgtEl>
                                        <p:attrNameLst>
                                          <p:attrName>style.visibility</p:attrName>
                                        </p:attrNameLst>
                                      </p:cBhvr>
                                      <p:to>
                                        <p:strVal val="visible"/>
                                      </p:to>
                                    </p:set>
                                    <p:anim calcmode="lin" valueType="num">
                                      <p:cBhvr additive="base">
                                        <p:cTn id="71" dur="500" fill="hold"/>
                                        <p:tgtEl>
                                          <p:spTgt spid="18442"/>
                                        </p:tgtEl>
                                        <p:attrNameLst>
                                          <p:attrName>ppt_x</p:attrName>
                                        </p:attrNameLst>
                                      </p:cBhvr>
                                      <p:tavLst>
                                        <p:tav tm="0">
                                          <p:val>
                                            <p:strVal val="#ppt_x"/>
                                          </p:val>
                                        </p:tav>
                                        <p:tav tm="100000">
                                          <p:val>
                                            <p:strVal val="#ppt_x"/>
                                          </p:val>
                                        </p:tav>
                                      </p:tavLst>
                                    </p:anim>
                                    <p:anim calcmode="lin" valueType="num">
                                      <p:cBhvr additive="base">
                                        <p:cTn id="72"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1765300" y="-26988"/>
            <a:ext cx="8229600" cy="1143001"/>
          </a:xfrm>
        </p:spPr>
        <p:txBody>
          <a:bodyPr/>
          <a:lstStyle/>
          <a:p>
            <a:pPr eaLnBrk="1" hangingPunct="1"/>
            <a:r>
              <a:rPr lang="it-IT" smtClean="0">
                <a:solidFill>
                  <a:srgbClr val="C00000"/>
                </a:solidFill>
              </a:rPr>
              <a:t>Ipotonia</a:t>
            </a:r>
          </a:p>
        </p:txBody>
      </p:sp>
      <p:sp>
        <p:nvSpPr>
          <p:cNvPr id="3" name="Segnaposto contenuto 2"/>
          <p:cNvSpPr>
            <a:spLocks noGrp="1"/>
          </p:cNvSpPr>
          <p:nvPr>
            <p:ph idx="1"/>
          </p:nvPr>
        </p:nvSpPr>
        <p:spPr>
          <a:xfrm>
            <a:off x="323850" y="620713"/>
            <a:ext cx="8229600" cy="2908300"/>
          </a:xfrm>
        </p:spPr>
        <p:txBody>
          <a:bodyPr/>
          <a:lstStyle/>
          <a:p>
            <a:pPr marL="0" indent="0" eaLnBrk="1" hangingPunct="1">
              <a:buFont typeface="Arial" charset="0"/>
              <a:buNone/>
            </a:pPr>
            <a:endParaRPr lang="it-IT" sz="1800" smtClean="0"/>
          </a:p>
          <a:p>
            <a:pPr marL="0" indent="0" eaLnBrk="1" hangingPunct="1">
              <a:buFont typeface="Arial" charset="0"/>
              <a:buNone/>
            </a:pPr>
            <a:r>
              <a:rPr lang="it-IT" sz="1800" smtClean="0"/>
              <a:t>Successivamente secondo consulto presso il Gaslini ove pratica:</a:t>
            </a:r>
          </a:p>
          <a:p>
            <a:pPr marL="0" indent="0" eaLnBrk="1" hangingPunct="1"/>
            <a:endParaRPr lang="it-IT" sz="1800" smtClean="0">
              <a:solidFill>
                <a:schemeClr val="hlink"/>
              </a:solidFill>
            </a:endParaRPr>
          </a:p>
          <a:p>
            <a:pPr marL="0" indent="0" eaLnBrk="1" hangingPunct="1"/>
            <a:r>
              <a:rPr lang="it-IT" sz="1800" b="1" smtClean="0"/>
              <a:t>EAB: </a:t>
            </a:r>
            <a:r>
              <a:rPr lang="it-IT" sz="1800" smtClean="0"/>
              <a:t>pH 7.27, </a:t>
            </a:r>
            <a:r>
              <a:rPr lang="it-IT" sz="1800" b="1" smtClean="0">
                <a:solidFill>
                  <a:schemeClr val="hlink"/>
                </a:solidFill>
              </a:rPr>
              <a:t>HCO</a:t>
            </a:r>
            <a:r>
              <a:rPr lang="it-IT" sz="1600" b="1" smtClean="0">
                <a:solidFill>
                  <a:schemeClr val="hlink"/>
                </a:solidFill>
              </a:rPr>
              <a:t>3</a:t>
            </a:r>
            <a:r>
              <a:rPr lang="it-IT" sz="1800" b="1" smtClean="0">
                <a:solidFill>
                  <a:schemeClr val="hlink"/>
                </a:solidFill>
              </a:rPr>
              <a:t> 16 mmol/L (21-28 mmol/L)</a:t>
            </a:r>
          </a:p>
          <a:p>
            <a:pPr marL="0" indent="0" eaLnBrk="1" hangingPunct="1"/>
            <a:r>
              <a:rPr lang="it-IT" sz="1800" b="1" smtClean="0"/>
              <a:t>Neurotrasmettitori e pterine plasmatiche urinarie e liquorali</a:t>
            </a:r>
            <a:r>
              <a:rPr lang="it-IT" sz="1800" smtClean="0"/>
              <a:t>: nella norma</a:t>
            </a:r>
          </a:p>
          <a:p>
            <a:pPr marL="0" indent="0" eaLnBrk="1" hangingPunct="1"/>
            <a:r>
              <a:rPr lang="it-IT" sz="1800" b="1" smtClean="0">
                <a:solidFill>
                  <a:schemeClr val="hlink"/>
                </a:solidFill>
              </a:rPr>
              <a:t>EEG: </a:t>
            </a:r>
            <a:r>
              <a:rPr lang="it-IT" sz="1800" smtClean="0">
                <a:solidFill>
                  <a:schemeClr val="hlink"/>
                </a:solidFill>
              </a:rPr>
              <a:t>evidenza di un focolaio epilettogeno in sede temporale posteriore di destra</a:t>
            </a:r>
            <a:r>
              <a:rPr lang="it-IT" sz="1800" b="1" smtClean="0"/>
              <a:t> </a:t>
            </a:r>
          </a:p>
          <a:p>
            <a:pPr marL="0" indent="0" eaLnBrk="1" hangingPunct="1"/>
            <a:r>
              <a:rPr lang="it-IT" sz="1800" b="1" smtClean="0"/>
              <a:t>EMG: </a:t>
            </a:r>
            <a:r>
              <a:rPr lang="it-IT" sz="1800" smtClean="0"/>
              <a:t>il tracciato non evidenzia la presenza di sicuri segni di sofferenza neurogena o miogena sul settore esaminato</a:t>
            </a:r>
          </a:p>
          <a:p>
            <a:pPr marL="0" indent="0" eaLnBrk="1" hangingPunct="1"/>
            <a:r>
              <a:rPr lang="it-IT" sz="1800" b="1" smtClean="0">
                <a:solidFill>
                  <a:schemeClr val="hlink"/>
                </a:solidFill>
              </a:rPr>
              <a:t>PEV</a:t>
            </a:r>
            <a:r>
              <a:rPr lang="it-IT" sz="1800" smtClean="0">
                <a:solidFill>
                  <a:schemeClr val="hlink"/>
                </a:solidFill>
              </a:rPr>
              <a:t>: OD tracciato a morfologia regolare con tempo di latenza aumentato</a:t>
            </a:r>
            <a:r>
              <a:rPr lang="it-IT" sz="1800" smtClean="0"/>
              <a:t> ed ampiezza ridotta; OS tracciato nei limiti della norma per morfologia, ampiezza e tempo di latenza. </a:t>
            </a:r>
          </a:p>
          <a:p>
            <a:pPr marL="0" indent="0" eaLnBrk="1" hangingPunct="1"/>
            <a:r>
              <a:rPr lang="it-IT" sz="1800" b="1" smtClean="0"/>
              <a:t>RMN encefalo</a:t>
            </a:r>
            <a:r>
              <a:rPr lang="it-IT" sz="1800" smtClean="0"/>
              <a:t>: negativa</a:t>
            </a:r>
          </a:p>
        </p:txBody>
      </p:sp>
      <p:sp>
        <p:nvSpPr>
          <p:cNvPr id="16388" name="CasellaDiTesto 5"/>
          <p:cNvSpPr txBox="1">
            <a:spLocks noChangeArrowheads="1"/>
          </p:cNvSpPr>
          <p:nvPr/>
        </p:nvSpPr>
        <p:spPr bwMode="auto">
          <a:xfrm>
            <a:off x="3203575" y="4292600"/>
            <a:ext cx="6192838" cy="2563813"/>
          </a:xfrm>
          <a:prstGeom prst="rect">
            <a:avLst/>
          </a:prstGeom>
          <a:noFill/>
          <a:ln w="9525">
            <a:noFill/>
            <a:miter lim="800000"/>
            <a:headEnd/>
            <a:tailEnd/>
          </a:ln>
        </p:spPr>
        <p:txBody>
          <a:bodyPr>
            <a:spAutoFit/>
          </a:bodyPr>
          <a:lstStyle/>
          <a:p>
            <a:r>
              <a:rPr lang="it-IT" b="1">
                <a:latin typeface="Calibri" pitchFamily="34" charset="0"/>
              </a:rPr>
              <a:t>Terapia: </a:t>
            </a:r>
            <a:r>
              <a:rPr lang="it-IT">
                <a:latin typeface="Calibri" pitchFamily="34" charset="0"/>
              </a:rPr>
              <a:t>Keppra fl 150 ml: 100 mg (pari a 15 ml)/die</a:t>
            </a:r>
            <a:r>
              <a:rPr lang="it-IT" b="1">
                <a:latin typeface="Calibri" pitchFamily="34" charset="0"/>
              </a:rPr>
              <a:t> </a:t>
            </a:r>
          </a:p>
          <a:p>
            <a:r>
              <a:rPr lang="it-IT" b="1">
                <a:latin typeface="Calibri" pitchFamily="34" charset="0"/>
              </a:rPr>
              <a:t>	</a:t>
            </a:r>
            <a:r>
              <a:rPr lang="it-IT">
                <a:latin typeface="Calibri" pitchFamily="34" charset="0"/>
              </a:rPr>
              <a:t>Vitamina B2 cp 10 mg_; 1 cpr/die</a:t>
            </a:r>
          </a:p>
          <a:p>
            <a:r>
              <a:rPr lang="it-IT">
                <a:latin typeface="Calibri" pitchFamily="34" charset="0"/>
              </a:rPr>
              <a:t>	Sodio Bicarbonato; 5 mEq/L per 3 volte/die</a:t>
            </a:r>
          </a:p>
          <a:p>
            <a:r>
              <a:rPr lang="it-IT">
                <a:latin typeface="Calibri" pitchFamily="34" charset="0"/>
              </a:rPr>
              <a:t>	Carnitene fl 1 g/10 ml: ¼ fl due volte/die</a:t>
            </a:r>
          </a:p>
          <a:p>
            <a:r>
              <a:rPr lang="it-IT">
                <a:latin typeface="Calibri" pitchFamily="34" charset="0"/>
              </a:rPr>
              <a:t>	Vitamina B1 cpr 300 mg; 1 cpr/die</a:t>
            </a:r>
          </a:p>
          <a:p>
            <a:r>
              <a:rPr lang="it-IT">
                <a:latin typeface="Calibri" pitchFamily="34" charset="0"/>
              </a:rPr>
              <a:t>	Biotina cpr 5 mg: 1 cpr due volte/die</a:t>
            </a:r>
          </a:p>
          <a:p>
            <a:r>
              <a:rPr lang="it-IT">
                <a:latin typeface="Calibri" pitchFamily="34" charset="0"/>
              </a:rPr>
              <a:t>	Ubidecarenone fl: ¼ fl due volte/die</a:t>
            </a:r>
          </a:p>
          <a:p>
            <a:r>
              <a:rPr lang="it-IT">
                <a:latin typeface="Calibri" pitchFamily="34" charset="0"/>
              </a:rPr>
              <a:t>	Fisioterapia e psicomotricità</a:t>
            </a:r>
          </a:p>
          <a:p>
            <a:r>
              <a:rPr lang="it-IT">
                <a:latin typeface="Calibri" pitchFamily="34" charset="0"/>
              </a:rPr>
              <a:t>	</a:t>
            </a:r>
          </a:p>
        </p:txBody>
      </p:sp>
      <p:sp>
        <p:nvSpPr>
          <p:cNvPr id="16390" name="WordArt 6"/>
          <p:cNvSpPr>
            <a:spLocks noChangeArrowheads="1" noChangeShapeType="1" noTextEdit="1"/>
          </p:cNvSpPr>
          <p:nvPr/>
        </p:nvSpPr>
        <p:spPr bwMode="auto">
          <a:xfrm>
            <a:off x="1763713" y="3141663"/>
            <a:ext cx="5619750" cy="647700"/>
          </a:xfrm>
          <a:prstGeom prst="rect">
            <a:avLst/>
          </a:prstGeom>
        </p:spPr>
        <p:txBody>
          <a:bodyPr wrap="none" fromWordArt="1">
            <a:prstTxWarp prst="textPlain">
              <a:avLst>
                <a:gd name="adj" fmla="val 50000"/>
              </a:avLst>
            </a:prstTxWarp>
          </a:bodyPr>
          <a:lstStyle/>
          <a:p>
            <a:pPr algn="ctr"/>
            <a:r>
              <a:rPr lang="it-IT" sz="3600" kern="10">
                <a:ln w="25400">
                  <a:solidFill>
                    <a:schemeClr val="tx1"/>
                  </a:solidFill>
                  <a:round/>
                  <a:headEnd/>
                  <a:tailEnd/>
                </a:ln>
                <a:solidFill>
                  <a:srgbClr val="B40000"/>
                </a:solidFill>
                <a:latin typeface="Arial Black"/>
              </a:rPr>
              <a:t>Malattia mitocondriale?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additive="base">
                                        <p:cTn id="7" dur="500" fill="hold"/>
                                        <p:tgtEl>
                                          <p:spTgt spid="16385"/>
                                        </p:tgtEl>
                                        <p:attrNameLst>
                                          <p:attrName>ppt_x</p:attrName>
                                        </p:attrNameLst>
                                      </p:cBhvr>
                                      <p:tavLst>
                                        <p:tav tm="0">
                                          <p:val>
                                            <p:strVal val="#ppt_x"/>
                                          </p:val>
                                        </p:tav>
                                        <p:tav tm="100000">
                                          <p:val>
                                            <p:strVal val="#ppt_x"/>
                                          </p:val>
                                        </p:tav>
                                      </p:tavLst>
                                    </p:anim>
                                    <p:anim calcmode="lin" valueType="num">
                                      <p:cBhvr additive="base">
                                        <p:cTn id="8"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90"/>
                                        </p:tgtEl>
                                        <p:attrNameLst>
                                          <p:attrName>style.visibility</p:attrName>
                                        </p:attrNameLst>
                                      </p:cBhvr>
                                      <p:to>
                                        <p:strVal val="visible"/>
                                      </p:to>
                                    </p:set>
                                    <p:anim calcmode="lin" valueType="num">
                                      <p:cBhvr additive="base">
                                        <p:cTn id="49" dur="500" fill="hold"/>
                                        <p:tgtEl>
                                          <p:spTgt spid="16390"/>
                                        </p:tgtEl>
                                        <p:attrNameLst>
                                          <p:attrName>ppt_x</p:attrName>
                                        </p:attrNameLst>
                                      </p:cBhvr>
                                      <p:tavLst>
                                        <p:tav tm="0">
                                          <p:val>
                                            <p:strVal val="#ppt_x"/>
                                          </p:val>
                                        </p:tav>
                                        <p:tav tm="100000">
                                          <p:val>
                                            <p:strVal val="#ppt_x"/>
                                          </p:val>
                                        </p:tav>
                                      </p:tavLst>
                                    </p:anim>
                                    <p:anim calcmode="lin" valueType="num">
                                      <p:cBhvr additive="base">
                                        <p:cTn id="50"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1" nodeType="clickEffect">
                                  <p:stCondLst>
                                    <p:cond delay="0"/>
                                  </p:stCondLst>
                                  <p:childTnLst>
                                    <p:animClr clrSpc="rgb" dir="cw">
                                      <p:cBhvr override="childStyle">
                                        <p:cTn id="54" dur="100" fill="hold"/>
                                        <p:tgtEl>
                                          <p:spTgt spid="16390"/>
                                        </p:tgtEl>
                                        <p:attrNameLst>
                                          <p:attrName>style.color</p:attrName>
                                        </p:attrNameLst>
                                      </p:cBhvr>
                                      <p:to>
                                        <a:schemeClr val="bg1"/>
                                      </p:to>
                                    </p:animClr>
                                    <p:animClr clrSpc="rgb" dir="cw">
                                      <p:cBhvr>
                                        <p:cTn id="55" dur="100" fill="hold"/>
                                        <p:tgtEl>
                                          <p:spTgt spid="16390"/>
                                        </p:tgtEl>
                                        <p:attrNameLst>
                                          <p:attrName>fillcolor</p:attrName>
                                        </p:attrNameLst>
                                      </p:cBhvr>
                                      <p:to>
                                        <a:schemeClr val="bg1"/>
                                      </p:to>
                                    </p:animClr>
                                    <p:set>
                                      <p:cBhvr>
                                        <p:cTn id="56" dur="100" fill="hold"/>
                                        <p:tgtEl>
                                          <p:spTgt spid="16390"/>
                                        </p:tgtEl>
                                        <p:attrNameLst>
                                          <p:attrName>fill.type</p:attrName>
                                        </p:attrNameLst>
                                      </p:cBhvr>
                                      <p:to>
                                        <p:strVal val="solid"/>
                                      </p:to>
                                    </p:set>
                                    <p:set>
                                      <p:cBhvr>
                                        <p:cTn id="57" dur="100" fill="hold"/>
                                        <p:tgtEl>
                                          <p:spTgt spid="16390"/>
                                        </p:tgtEl>
                                        <p:attrNameLst>
                                          <p:attrName>fill.on</p:attrName>
                                        </p:attrNameLst>
                                      </p:cBhvr>
                                      <p:to>
                                        <p:strVal val="true"/>
                                      </p:to>
                                    </p:set>
                                    <p:animRot by="120000">
                                      <p:cBhvr>
                                        <p:cTn id="58" dur="100" fill="hold">
                                          <p:stCondLst>
                                            <p:cond delay="0"/>
                                          </p:stCondLst>
                                        </p:cTn>
                                        <p:tgtEl>
                                          <p:spTgt spid="16390"/>
                                        </p:tgtEl>
                                        <p:attrNameLst>
                                          <p:attrName>r</p:attrName>
                                        </p:attrNameLst>
                                      </p:cBhvr>
                                    </p:animRot>
                                    <p:animRot by="-240000">
                                      <p:cBhvr>
                                        <p:cTn id="59" dur="200" fill="hold">
                                          <p:stCondLst>
                                            <p:cond delay="200"/>
                                          </p:stCondLst>
                                        </p:cTn>
                                        <p:tgtEl>
                                          <p:spTgt spid="16390"/>
                                        </p:tgtEl>
                                        <p:attrNameLst>
                                          <p:attrName>r</p:attrName>
                                        </p:attrNameLst>
                                      </p:cBhvr>
                                    </p:animRot>
                                    <p:animRot by="240000">
                                      <p:cBhvr>
                                        <p:cTn id="60" dur="200" fill="hold">
                                          <p:stCondLst>
                                            <p:cond delay="400"/>
                                          </p:stCondLst>
                                        </p:cTn>
                                        <p:tgtEl>
                                          <p:spTgt spid="16390"/>
                                        </p:tgtEl>
                                        <p:attrNameLst>
                                          <p:attrName>r</p:attrName>
                                        </p:attrNameLst>
                                      </p:cBhvr>
                                    </p:animRot>
                                    <p:animRot by="-240000">
                                      <p:cBhvr>
                                        <p:cTn id="61" dur="200" fill="hold">
                                          <p:stCondLst>
                                            <p:cond delay="600"/>
                                          </p:stCondLst>
                                        </p:cTn>
                                        <p:tgtEl>
                                          <p:spTgt spid="16390"/>
                                        </p:tgtEl>
                                        <p:attrNameLst>
                                          <p:attrName>r</p:attrName>
                                        </p:attrNameLst>
                                      </p:cBhvr>
                                    </p:animRot>
                                    <p:animRot by="120000">
                                      <p:cBhvr>
                                        <p:cTn id="62" dur="200" fill="hold">
                                          <p:stCondLst>
                                            <p:cond delay="800"/>
                                          </p:stCondLst>
                                        </p:cTn>
                                        <p:tgtEl>
                                          <p:spTgt spid="1639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388"/>
                                        </p:tgtEl>
                                        <p:attrNameLst>
                                          <p:attrName>style.visibility</p:attrName>
                                        </p:attrNameLst>
                                      </p:cBhvr>
                                      <p:to>
                                        <p:strVal val="visible"/>
                                      </p:to>
                                    </p:set>
                                    <p:anim calcmode="lin" valueType="num">
                                      <p:cBhvr additive="base">
                                        <p:cTn id="67" dur="500" fill="hold"/>
                                        <p:tgtEl>
                                          <p:spTgt spid="16388"/>
                                        </p:tgtEl>
                                        <p:attrNameLst>
                                          <p:attrName>ppt_x</p:attrName>
                                        </p:attrNameLst>
                                      </p:cBhvr>
                                      <p:tavLst>
                                        <p:tav tm="0">
                                          <p:val>
                                            <p:strVal val="#ppt_x"/>
                                          </p:val>
                                        </p:tav>
                                        <p:tav tm="100000">
                                          <p:val>
                                            <p:strVal val="#ppt_x"/>
                                          </p:val>
                                        </p:tav>
                                      </p:tavLst>
                                    </p:anim>
                                    <p:anim calcmode="lin" valueType="num">
                                      <p:cBhvr additive="base">
                                        <p:cTn id="6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8" grpId="0"/>
      <p:bldP spid="16390" grpId="0" animBg="1"/>
      <p:bldP spid="1639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468313" y="0"/>
            <a:ext cx="8229600" cy="1143000"/>
          </a:xfrm>
        </p:spPr>
        <p:txBody>
          <a:bodyPr/>
          <a:lstStyle/>
          <a:p>
            <a:pPr eaLnBrk="1" hangingPunct="1"/>
            <a:r>
              <a:rPr lang="it-IT" sz="3200" smtClean="0">
                <a:solidFill>
                  <a:srgbClr val="C00000"/>
                </a:solidFill>
              </a:rPr>
              <a:t>Malattia mitocondriale?</a:t>
            </a:r>
          </a:p>
        </p:txBody>
      </p:sp>
      <p:pic>
        <p:nvPicPr>
          <p:cNvPr id="17416" name="Picture 8" descr="ANd9GcS-QXDWFAkbSrY8F4kCc_sTmNxdGi_9dY6x2Juca6P8CHd67nMRBw"/>
          <p:cNvPicPr>
            <a:picLocks noChangeAspect="1" noChangeArrowheads="1"/>
          </p:cNvPicPr>
          <p:nvPr/>
        </p:nvPicPr>
        <p:blipFill>
          <a:blip r:embed="rId2"/>
          <a:srcRect/>
          <a:stretch>
            <a:fillRect/>
          </a:stretch>
        </p:blipFill>
        <p:spPr bwMode="auto">
          <a:xfrm>
            <a:off x="7019925" y="2781300"/>
            <a:ext cx="2124075" cy="1590675"/>
          </a:xfrm>
          <a:prstGeom prst="rect">
            <a:avLst/>
          </a:prstGeom>
          <a:noFill/>
          <a:ln w="9525">
            <a:noFill/>
            <a:miter lim="800000"/>
            <a:headEnd/>
            <a:tailEnd/>
          </a:ln>
        </p:spPr>
      </p:pic>
      <p:sp>
        <p:nvSpPr>
          <p:cNvPr id="17417" name="Rectangle 9"/>
          <p:cNvSpPr>
            <a:spLocks noChangeArrowheads="1"/>
          </p:cNvSpPr>
          <p:nvPr/>
        </p:nvSpPr>
        <p:spPr bwMode="auto">
          <a:xfrm>
            <a:off x="323850" y="1052513"/>
            <a:ext cx="6911975" cy="5949950"/>
          </a:xfrm>
          <a:prstGeom prst="rect">
            <a:avLst/>
          </a:prstGeom>
          <a:noFill/>
          <a:ln w="9525">
            <a:noFill/>
            <a:miter lim="800000"/>
            <a:headEnd/>
            <a:tailEnd/>
          </a:ln>
        </p:spPr>
        <p:txBody>
          <a:bodyPr>
            <a:spAutoFit/>
          </a:bodyPr>
          <a:lstStyle/>
          <a:p>
            <a:pPr>
              <a:lnSpc>
                <a:spcPct val="90000"/>
              </a:lnSpc>
              <a:spcBef>
                <a:spcPct val="50000"/>
              </a:spcBef>
              <a:buFont typeface="Arial" charset="0"/>
              <a:buChar char="•"/>
            </a:pPr>
            <a:r>
              <a:rPr lang="it-IT" sz="2000" b="1">
                <a:latin typeface="Calibri" pitchFamily="34" charset="0"/>
              </a:rPr>
              <a:t>Analisi istologica su biopsia muscolare</a:t>
            </a:r>
            <a:r>
              <a:rPr lang="it-IT" sz="2000">
                <a:latin typeface="Calibri" pitchFamily="34" charset="0"/>
              </a:rPr>
              <a:t>: Discreta variabilità del calibro fibrale, con </a:t>
            </a:r>
          </a:p>
          <a:p>
            <a:pPr>
              <a:lnSpc>
                <a:spcPct val="90000"/>
              </a:lnSpc>
              <a:spcBef>
                <a:spcPct val="50000"/>
              </a:spcBef>
              <a:buFont typeface="Arial" charset="0"/>
              <a:buNone/>
            </a:pPr>
            <a:r>
              <a:rPr lang="it-IT" sz="2000">
                <a:solidFill>
                  <a:schemeClr val="hlink"/>
                </a:solidFill>
                <a:latin typeface="Calibri" pitchFamily="34" charset="0"/>
              </a:rPr>
              <a:t>presenza di fibre di dimensioni leggermente diminuite</a:t>
            </a:r>
            <a:r>
              <a:rPr lang="it-IT" sz="2000">
                <a:latin typeface="Calibri" pitchFamily="34" charset="0"/>
              </a:rPr>
              <a:t> e fibre normodimensionate. Non si evidenziano fenomeni necrotici, né degenerativi, né infiammatori. </a:t>
            </a:r>
          </a:p>
          <a:p>
            <a:pPr>
              <a:lnSpc>
                <a:spcPct val="90000"/>
              </a:lnSpc>
              <a:spcBef>
                <a:spcPct val="50000"/>
              </a:spcBef>
              <a:buFont typeface="Arial" charset="0"/>
              <a:buNone/>
            </a:pPr>
            <a:r>
              <a:rPr lang="it-IT" sz="2000">
                <a:solidFill>
                  <a:schemeClr val="hlink"/>
                </a:solidFill>
                <a:latin typeface="Calibri" pitchFamily="34" charset="0"/>
              </a:rPr>
              <a:t>Numerose fibre presentano delle microvacuolizzazioni, otticamente vuote.</a:t>
            </a:r>
            <a:r>
              <a:rPr lang="it-IT" sz="2000">
                <a:latin typeface="Calibri" pitchFamily="34" charset="0"/>
              </a:rPr>
              <a:t> Con le ATPasi miofibrillari si ottiene una buona differenziazione tipologica fibrale con matenimento del mosiaco distributivo. </a:t>
            </a:r>
          </a:p>
          <a:p>
            <a:pPr>
              <a:lnSpc>
                <a:spcPct val="90000"/>
              </a:lnSpc>
              <a:spcBef>
                <a:spcPct val="50000"/>
              </a:spcBef>
              <a:buFont typeface="Arial" charset="0"/>
              <a:buNone/>
            </a:pPr>
            <a:r>
              <a:rPr lang="it-IT" sz="2000">
                <a:solidFill>
                  <a:schemeClr val="hlink"/>
                </a:solidFill>
                <a:latin typeface="Calibri" pitchFamily="34" charset="0"/>
              </a:rPr>
              <a:t>Si osserva una riduzione generalizzata della colorazione per la COX.</a:t>
            </a:r>
            <a:r>
              <a:rPr lang="it-IT" sz="2000">
                <a:latin typeface="Calibri" pitchFamily="34" charset="0"/>
              </a:rPr>
              <a:t> </a:t>
            </a:r>
          </a:p>
          <a:p>
            <a:pPr>
              <a:lnSpc>
                <a:spcPct val="90000"/>
              </a:lnSpc>
              <a:spcBef>
                <a:spcPct val="50000"/>
              </a:spcBef>
              <a:buFont typeface="Arial" charset="0"/>
              <a:buNone/>
            </a:pPr>
            <a:r>
              <a:rPr lang="it-IT" sz="2000">
                <a:latin typeface="Calibri" pitchFamily="34" charset="0"/>
              </a:rPr>
              <a:t>Con l’Oli red O si riscontra la </a:t>
            </a:r>
            <a:r>
              <a:rPr lang="it-IT" sz="2000">
                <a:solidFill>
                  <a:schemeClr val="hlink"/>
                </a:solidFill>
                <a:latin typeface="Calibri" pitchFamily="34" charset="0"/>
              </a:rPr>
              <a:t>presenza di microgocciole lipidiche</a:t>
            </a:r>
            <a:r>
              <a:rPr lang="it-IT" sz="2000">
                <a:latin typeface="Calibri" pitchFamily="34" charset="0"/>
              </a:rPr>
              <a:t> nella maggior parte delle fibre soprattutto in quelle appartenenti al I tipo. </a:t>
            </a:r>
          </a:p>
          <a:p>
            <a:pPr>
              <a:lnSpc>
                <a:spcPct val="90000"/>
              </a:lnSpc>
              <a:spcBef>
                <a:spcPct val="50000"/>
              </a:spcBef>
              <a:buFont typeface="Arial" charset="0"/>
              <a:buNone/>
            </a:pPr>
            <a:r>
              <a:rPr lang="it-IT" sz="2000">
                <a:solidFill>
                  <a:schemeClr val="hlink"/>
                </a:solidFill>
                <a:latin typeface="Calibri" pitchFamily="34" charset="0"/>
              </a:rPr>
              <a:t>Il quadro istopatologico evidenzia una sofferenza muscolare con elementi suggestivi per un’alterazione dismetabolica ossidativa con accumulo di lipidi intracitoplasmatici</a:t>
            </a:r>
            <a:r>
              <a:rPr lang="it-IT" sz="2000">
                <a:latin typeface="Calibri" pitchFamily="34" charset="0"/>
              </a:rPr>
              <a:t>. </a:t>
            </a:r>
          </a:p>
          <a:p>
            <a:pPr>
              <a:lnSpc>
                <a:spcPct val="90000"/>
              </a:lnSpc>
              <a:spcBef>
                <a:spcPct val="50000"/>
              </a:spcBef>
              <a:buFont typeface="Arial" charset="0"/>
              <a:buNone/>
            </a:pPr>
            <a:endParaRPr lang="it-IT"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ppt_x"/>
                                          </p:val>
                                        </p:tav>
                                        <p:tav tm="100000">
                                          <p:val>
                                            <p:strVal val="#ppt_x"/>
                                          </p:val>
                                        </p:tav>
                                      </p:tavLst>
                                    </p:anim>
                                    <p:anim calcmode="lin" valueType="num">
                                      <p:cBhvr additive="base">
                                        <p:cTn id="8" dur="500" fill="hold"/>
                                        <p:tgtEl>
                                          <p:spTgt spid="174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7">
                                            <p:txEl>
                                              <p:pRg st="0" end="0"/>
                                            </p:txEl>
                                          </p:spTgt>
                                        </p:tgtEl>
                                        <p:attrNameLst>
                                          <p:attrName>style.visibility</p:attrName>
                                        </p:attrNameLst>
                                      </p:cBhvr>
                                      <p:to>
                                        <p:strVal val="visible"/>
                                      </p:to>
                                    </p:set>
                                    <p:anim calcmode="lin" valueType="num">
                                      <p:cBhvr additive="base">
                                        <p:cTn id="11" dur="500" fill="hold"/>
                                        <p:tgtEl>
                                          <p:spTgt spid="1741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17417">
                                            <p:txEl>
                                              <p:pRg st="1" end="1"/>
                                            </p:txEl>
                                          </p:spTgt>
                                        </p:tgtEl>
                                        <p:attrNameLst>
                                          <p:attrName>style.visibility</p:attrName>
                                        </p:attrNameLst>
                                      </p:cBhvr>
                                      <p:to>
                                        <p:strVal val="visible"/>
                                      </p:to>
                                    </p:set>
                                    <p:anim calcmode="lin" valueType="num">
                                      <p:cBhvr additive="base">
                                        <p:cTn id="15" dur="500" fill="hold"/>
                                        <p:tgtEl>
                                          <p:spTgt spid="1741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lt">
                                    <p:tmPct val="0"/>
                                  </p:iterate>
                                  <p:childTnLst>
                                    <p:set>
                                      <p:cBhvr>
                                        <p:cTn id="20" dur="1" fill="hold">
                                          <p:stCondLst>
                                            <p:cond delay="0"/>
                                          </p:stCondLst>
                                        </p:cTn>
                                        <p:tgtEl>
                                          <p:spTgt spid="17417">
                                            <p:txEl>
                                              <p:pRg st="2" end="2"/>
                                            </p:txEl>
                                          </p:spTgt>
                                        </p:tgtEl>
                                        <p:attrNameLst>
                                          <p:attrName>style.visibility</p:attrName>
                                        </p:attrNameLst>
                                      </p:cBhvr>
                                      <p:to>
                                        <p:strVal val="visible"/>
                                      </p:to>
                                    </p:set>
                                    <p:anim calcmode="lin" valueType="num">
                                      <p:cBhvr additive="base">
                                        <p:cTn id="21" dur="500" fill="hold"/>
                                        <p:tgtEl>
                                          <p:spTgt spid="174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0"/>
                                  </p:iterate>
                                  <p:childTnLst>
                                    <p:set>
                                      <p:cBhvr>
                                        <p:cTn id="26" dur="1" fill="hold">
                                          <p:stCondLst>
                                            <p:cond delay="0"/>
                                          </p:stCondLst>
                                        </p:cTn>
                                        <p:tgtEl>
                                          <p:spTgt spid="17417">
                                            <p:txEl>
                                              <p:pRg st="3" end="3"/>
                                            </p:txEl>
                                          </p:spTgt>
                                        </p:tgtEl>
                                        <p:attrNameLst>
                                          <p:attrName>style.visibility</p:attrName>
                                        </p:attrNameLst>
                                      </p:cBhvr>
                                      <p:to>
                                        <p:strVal val="visible"/>
                                      </p:to>
                                    </p:set>
                                    <p:anim calcmode="lin" valueType="num">
                                      <p:cBhvr additive="base">
                                        <p:cTn id="27" dur="500" fill="hold"/>
                                        <p:tgtEl>
                                          <p:spTgt spid="1741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iterate type="lt">
                                    <p:tmPct val="0"/>
                                  </p:iterate>
                                  <p:childTnLst>
                                    <p:set>
                                      <p:cBhvr>
                                        <p:cTn id="30" dur="1" fill="hold">
                                          <p:stCondLst>
                                            <p:cond delay="0"/>
                                          </p:stCondLst>
                                        </p:cTn>
                                        <p:tgtEl>
                                          <p:spTgt spid="17417">
                                            <p:txEl>
                                              <p:pRg st="4" end="4"/>
                                            </p:txEl>
                                          </p:spTgt>
                                        </p:tgtEl>
                                        <p:attrNameLst>
                                          <p:attrName>style.visibility</p:attrName>
                                        </p:attrNameLst>
                                      </p:cBhvr>
                                      <p:to>
                                        <p:strVal val="visible"/>
                                      </p:to>
                                    </p:set>
                                    <p:anim calcmode="lin" valueType="num">
                                      <p:cBhvr additive="base">
                                        <p:cTn id="31" dur="500" fill="hold"/>
                                        <p:tgtEl>
                                          <p:spTgt spid="174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17417">
                                            <p:txEl>
                                              <p:pRg st="5" end="5"/>
                                            </p:txEl>
                                          </p:spTgt>
                                        </p:tgtEl>
                                        <p:attrNameLst>
                                          <p:attrName>style.visibility</p:attrName>
                                        </p:attrNameLst>
                                      </p:cBhvr>
                                      <p:to>
                                        <p:strVal val="visible"/>
                                      </p:to>
                                    </p:set>
                                    <p:anim calcmode="lin" valueType="num">
                                      <p:cBhvr additive="base">
                                        <p:cTn id="37" dur="500" fill="hold"/>
                                        <p:tgtEl>
                                          <p:spTgt spid="174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body" sz="half" idx="1"/>
          </p:nvPr>
        </p:nvSpPr>
        <p:spPr>
          <a:xfrm>
            <a:off x="0" y="1125538"/>
            <a:ext cx="4500563" cy="3382962"/>
          </a:xfrm>
        </p:spPr>
        <p:txBody>
          <a:bodyPr/>
          <a:lstStyle/>
          <a:p>
            <a:pPr>
              <a:lnSpc>
                <a:spcPct val="90000"/>
              </a:lnSpc>
            </a:pPr>
            <a:r>
              <a:rPr lang="it-IT" sz="2000" b="1" smtClean="0"/>
              <a:t>Attività enzimatica della catena respiratoria: </a:t>
            </a:r>
          </a:p>
          <a:p>
            <a:pPr>
              <a:lnSpc>
                <a:spcPct val="90000"/>
              </a:lnSpc>
              <a:buFont typeface="Arial" charset="0"/>
              <a:buNone/>
            </a:pPr>
            <a:r>
              <a:rPr lang="it-IT" sz="2000" smtClean="0"/>
              <a:t>	Il dosaggio degli enzimi della catena respiratoria evidenzia una </a:t>
            </a:r>
            <a:r>
              <a:rPr lang="it-IT" sz="2000" smtClean="0">
                <a:solidFill>
                  <a:schemeClr val="hlink"/>
                </a:solidFill>
              </a:rPr>
              <a:t>riduzione di tutti i complessi dosati</a:t>
            </a:r>
            <a:r>
              <a:rPr lang="it-IT" sz="2000" smtClean="0"/>
              <a:t> sia nei valori assoluti che nella valutazione relativa (attività enzimatiche dei complessi espresse come rapporto rispetto all’enzima della citrato sintetasi). </a:t>
            </a:r>
          </a:p>
          <a:p>
            <a:pPr>
              <a:lnSpc>
                <a:spcPct val="90000"/>
              </a:lnSpc>
              <a:buFont typeface="Arial" charset="0"/>
              <a:buNone/>
            </a:pPr>
            <a:r>
              <a:rPr lang="it-IT" sz="2000" smtClean="0"/>
              <a:t>	</a:t>
            </a:r>
            <a:r>
              <a:rPr lang="it-IT" sz="2000" smtClean="0">
                <a:solidFill>
                  <a:schemeClr val="hlink"/>
                </a:solidFill>
              </a:rPr>
              <a:t>Si evidenzia in modo particolare la riduzione dei valori di Citocromo ossidasi (COX complesso IV) con una attività residua del 15%. </a:t>
            </a:r>
          </a:p>
          <a:p>
            <a:pPr>
              <a:lnSpc>
                <a:spcPct val="90000"/>
              </a:lnSpc>
              <a:buFont typeface="Arial" charset="0"/>
              <a:buNone/>
            </a:pPr>
            <a:endParaRPr lang="it-IT" sz="2000" smtClean="0">
              <a:solidFill>
                <a:schemeClr val="hlink"/>
              </a:solidFill>
            </a:endParaRPr>
          </a:p>
          <a:p>
            <a:pPr>
              <a:lnSpc>
                <a:spcPct val="90000"/>
              </a:lnSpc>
              <a:buFont typeface="Arial" charset="0"/>
              <a:buNone/>
            </a:pPr>
            <a:endParaRPr lang="it-IT" sz="2000" smtClean="0">
              <a:solidFill>
                <a:schemeClr val="hlink"/>
              </a:solidFill>
            </a:endParaRPr>
          </a:p>
          <a:p>
            <a:pPr>
              <a:lnSpc>
                <a:spcPct val="90000"/>
              </a:lnSpc>
              <a:buFont typeface="Arial" charset="0"/>
              <a:buNone/>
            </a:pPr>
            <a:endParaRPr lang="it-IT" sz="2000" smtClean="0">
              <a:solidFill>
                <a:schemeClr val="hlink"/>
              </a:solidFill>
            </a:endParaRPr>
          </a:p>
          <a:p>
            <a:pPr>
              <a:lnSpc>
                <a:spcPct val="90000"/>
              </a:lnSpc>
              <a:buFont typeface="Arial" charset="0"/>
              <a:buNone/>
            </a:pPr>
            <a:endParaRPr lang="it-IT" sz="2000" smtClean="0">
              <a:solidFill>
                <a:schemeClr val="hlink"/>
              </a:solidFill>
            </a:endParaRPr>
          </a:p>
          <a:p>
            <a:pPr>
              <a:lnSpc>
                <a:spcPct val="90000"/>
              </a:lnSpc>
              <a:buFont typeface="Arial" charset="0"/>
              <a:buNone/>
            </a:pPr>
            <a:endParaRPr lang="it-IT" sz="2000" smtClean="0">
              <a:solidFill>
                <a:schemeClr val="hlink"/>
              </a:solidFill>
            </a:endParaRPr>
          </a:p>
          <a:p>
            <a:pPr>
              <a:lnSpc>
                <a:spcPct val="90000"/>
              </a:lnSpc>
            </a:pPr>
            <a:endParaRPr lang="it-IT" sz="2000" smtClean="0">
              <a:solidFill>
                <a:schemeClr val="hlink"/>
              </a:solidFill>
            </a:endParaRPr>
          </a:p>
          <a:p>
            <a:pPr eaLnBrk="1" hangingPunct="1">
              <a:lnSpc>
                <a:spcPct val="90000"/>
              </a:lnSpc>
            </a:pPr>
            <a:endParaRPr lang="it-IT" sz="2000" smtClean="0">
              <a:solidFill>
                <a:schemeClr val="hlink"/>
              </a:solidFill>
            </a:endParaRPr>
          </a:p>
        </p:txBody>
      </p:sp>
      <p:sp>
        <p:nvSpPr>
          <p:cNvPr id="16390" name="WordArt 6"/>
          <p:cNvSpPr>
            <a:spLocks noChangeArrowheads="1" noChangeShapeType="1" noTextEdit="1"/>
          </p:cNvSpPr>
          <p:nvPr/>
        </p:nvSpPr>
        <p:spPr bwMode="auto">
          <a:xfrm>
            <a:off x="1403350" y="3500438"/>
            <a:ext cx="5619750" cy="647700"/>
          </a:xfrm>
          <a:prstGeom prst="rect">
            <a:avLst/>
          </a:prstGeom>
        </p:spPr>
        <p:txBody>
          <a:bodyPr wrap="none" fromWordArt="1">
            <a:prstTxWarp prst="textPlain">
              <a:avLst>
                <a:gd name="adj" fmla="val 50000"/>
              </a:avLst>
            </a:prstTxWarp>
          </a:bodyPr>
          <a:lstStyle/>
          <a:p>
            <a:pPr algn="ctr"/>
            <a:r>
              <a:rPr lang="it-IT" sz="3600" kern="10">
                <a:ln w="25400">
                  <a:solidFill>
                    <a:schemeClr val="tx1"/>
                  </a:solidFill>
                  <a:round/>
                  <a:headEnd/>
                  <a:tailEnd/>
                </a:ln>
                <a:solidFill>
                  <a:srgbClr val="B40000"/>
                </a:solidFill>
                <a:latin typeface="Arial Black"/>
              </a:rPr>
              <a:t>Malattia mitocondriale?</a:t>
            </a:r>
          </a:p>
        </p:txBody>
      </p:sp>
      <p:pic>
        <p:nvPicPr>
          <p:cNvPr id="17412" name="Immagine 4" descr="mitocondri2_z.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732588" y="4365625"/>
            <a:ext cx="2233612" cy="1866900"/>
          </a:xfrm>
          <a:prstGeom prst="rect">
            <a:avLst/>
          </a:prstGeom>
          <a:noFill/>
          <a:ln w="9525">
            <a:noFill/>
            <a:miter lim="800000"/>
            <a:headEnd/>
            <a:tailEnd/>
          </a:ln>
        </p:spPr>
      </p:pic>
      <p:sp>
        <p:nvSpPr>
          <p:cNvPr id="22532" name="Titolo 1"/>
          <p:cNvSpPr>
            <a:spLocks/>
          </p:cNvSpPr>
          <p:nvPr/>
        </p:nvSpPr>
        <p:spPr bwMode="auto">
          <a:xfrm>
            <a:off x="468313" y="0"/>
            <a:ext cx="8229600" cy="1143000"/>
          </a:xfrm>
          <a:prstGeom prst="rect">
            <a:avLst/>
          </a:prstGeom>
          <a:noFill/>
          <a:ln w="9525">
            <a:noFill/>
            <a:miter lim="800000"/>
            <a:headEnd/>
            <a:tailEnd/>
          </a:ln>
        </p:spPr>
        <p:txBody>
          <a:bodyPr anchor="ctr"/>
          <a:lstStyle/>
          <a:p>
            <a:pPr algn="ctr"/>
            <a:r>
              <a:rPr lang="it-IT" sz="3200">
                <a:solidFill>
                  <a:srgbClr val="C00000"/>
                </a:solidFill>
                <a:latin typeface="Calibri" pitchFamily="34" charset="0"/>
              </a:rPr>
              <a:t>Malattia mitocondriale?</a:t>
            </a:r>
          </a:p>
        </p:txBody>
      </p:sp>
      <p:graphicFrame>
        <p:nvGraphicFramePr>
          <p:cNvPr id="22561" name="Group 33"/>
          <p:cNvGraphicFramePr>
            <a:graphicFrameLocks noGrp="1"/>
          </p:cNvGraphicFramePr>
          <p:nvPr>
            <p:ph sz="half" idx="2"/>
          </p:nvPr>
        </p:nvGraphicFramePr>
        <p:xfrm>
          <a:off x="4716463" y="1196975"/>
          <a:ext cx="4284662" cy="2706624"/>
        </p:xfrm>
        <a:graphic>
          <a:graphicData uri="http://schemas.openxmlformats.org/drawingml/2006/table">
            <a:tbl>
              <a:tblPr/>
              <a:tblGrid>
                <a:gridCol w="1728787"/>
                <a:gridCol w="1223963"/>
                <a:gridCol w="1331912"/>
              </a:tblGrid>
              <a:tr h="1730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it-IT" sz="1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Valori dosati</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μg/μL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Range di riferimento μg/μL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NADH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0" i="0" u="none" strike="noStrike" cap="none" normalizeH="0" baseline="0" smtClean="0">
                          <a:ln>
                            <a:noFill/>
                          </a:ln>
                          <a:solidFill>
                            <a:schemeClr val="hlink"/>
                          </a:solidFill>
                          <a:effectLst/>
                          <a:latin typeface="Calibri" pitchFamily="34" charset="0"/>
                          <a:cs typeface="Arial" charset="0"/>
                        </a:rPr>
                        <a:t>11.51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0" i="0" u="none" strike="noStrike" cap="none" normalizeH="0" baseline="0" smtClean="0">
                          <a:ln>
                            <a:noFill/>
                          </a:ln>
                          <a:solidFill>
                            <a:schemeClr val="tx1"/>
                          </a:solidFill>
                          <a:effectLst/>
                          <a:latin typeface="Calibri" pitchFamily="34" charset="0"/>
                          <a:cs typeface="Arial" charset="0"/>
                        </a:rPr>
                        <a:t>(27.5- 39.5)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Succinato Deidrogenasi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0" i="0" u="none" strike="noStrike" cap="none" normalizeH="0" baseline="0" smtClean="0">
                          <a:ln>
                            <a:noFill/>
                          </a:ln>
                          <a:solidFill>
                            <a:schemeClr val="hlink"/>
                          </a:solidFill>
                          <a:effectLst/>
                          <a:latin typeface="Calibri" pitchFamily="34" charset="0"/>
                          <a:cs typeface="Arial" charset="0"/>
                        </a:rPr>
                        <a:t>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0" i="0" u="none" strike="noStrike" cap="none" normalizeH="0" baseline="0" smtClean="0">
                          <a:ln>
                            <a:noFill/>
                          </a:ln>
                          <a:solidFill>
                            <a:schemeClr val="tx1"/>
                          </a:solidFill>
                          <a:effectLst/>
                          <a:latin typeface="Calibri" pitchFamily="34" charset="0"/>
                          <a:cs typeface="Arial" charset="0"/>
                        </a:rPr>
                        <a:t>(0.5- 0.75)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COX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hlink"/>
                          </a:solidFill>
                          <a:effectLst>
                            <a:outerShdw blurRad="38100" dist="38100" dir="2700000" algn="tl">
                              <a:srgbClr val="000000"/>
                            </a:outerShdw>
                          </a:effectLst>
                          <a:latin typeface="Calibri" pitchFamily="34" charset="0"/>
                          <a:cs typeface="Arial" charset="0"/>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0" i="0" u="none" strike="noStrike" cap="none" normalizeH="0" baseline="0" smtClean="0">
                          <a:ln>
                            <a:noFill/>
                          </a:ln>
                          <a:solidFill>
                            <a:schemeClr val="tx1"/>
                          </a:solidFill>
                          <a:effectLst/>
                          <a:latin typeface="Calibri" pitchFamily="34" charset="0"/>
                          <a:cs typeface="Arial" charset="0"/>
                        </a:rPr>
                        <a:t>1.8- 2.45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Citrato sintasi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0" i="0" u="none" strike="noStrike" cap="none" normalizeH="0" baseline="0" smtClean="0">
                          <a:ln>
                            <a:noFill/>
                          </a:ln>
                          <a:solidFill>
                            <a:schemeClr val="hlink"/>
                          </a:solidFill>
                          <a:effectLst/>
                          <a:latin typeface="Calibri" pitchFamily="34" charset="0"/>
                          <a:cs typeface="Arial" charset="0"/>
                        </a:rPr>
                        <a:t>13.02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it-IT" sz="1800" b="0" i="0" u="none" strike="noStrike" cap="none" normalizeH="0" baseline="0" smtClean="0">
                          <a:ln>
                            <a:noFill/>
                          </a:ln>
                          <a:solidFill>
                            <a:schemeClr val="tx1"/>
                          </a:solidFill>
                          <a:effectLst/>
                          <a:latin typeface="Calibri" pitchFamily="34" charset="0"/>
                          <a:cs typeface="Arial" charset="0"/>
                        </a:rPr>
                        <a:t>(7.8- 10.9)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44" name="Rectangle 60"/>
          <p:cNvSpPr>
            <a:spLocks noChangeArrowheads="1"/>
          </p:cNvSpPr>
          <p:nvPr/>
        </p:nvSpPr>
        <p:spPr bwMode="auto">
          <a:xfrm>
            <a:off x="323850" y="4975225"/>
            <a:ext cx="6264275" cy="1190625"/>
          </a:xfrm>
          <a:prstGeom prst="rect">
            <a:avLst/>
          </a:prstGeom>
          <a:noFill/>
          <a:ln w="9525">
            <a:noFill/>
            <a:miter lim="800000"/>
            <a:headEnd/>
            <a:tailEnd/>
          </a:ln>
        </p:spPr>
        <p:txBody>
          <a:bodyPr>
            <a:spAutoFit/>
          </a:bodyPr>
          <a:lstStyle/>
          <a:p>
            <a:r>
              <a:rPr lang="it-IT" b="1"/>
              <a:t>Sequenziamento dei geni mitocondriali MTCO1, MTCO2, MTCO3 codificanti rispettivamente per le subunità I, II e III del complesso IV: </a:t>
            </a:r>
            <a:r>
              <a:rPr lang="it-IT">
                <a:solidFill>
                  <a:schemeClr val="hlink"/>
                </a:solidFill>
              </a:rPr>
              <a:t>non evidenti mutazioni nei geni codificati dal mtDNA.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iterate type="lt">
                                    <p:tmPct val="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61"/>
                                        </p:tgtEl>
                                        <p:attrNameLst>
                                          <p:attrName>style.visibility</p:attrName>
                                        </p:attrNameLst>
                                      </p:cBhvr>
                                      <p:to>
                                        <p:strVal val="visible"/>
                                      </p:to>
                                    </p:set>
                                    <p:anim calcmode="lin" valueType="num">
                                      <p:cBhvr additive="base">
                                        <p:cTn id="19" dur="500" fill="hold"/>
                                        <p:tgtEl>
                                          <p:spTgt spid="22561"/>
                                        </p:tgtEl>
                                        <p:attrNameLst>
                                          <p:attrName>ppt_x</p:attrName>
                                        </p:attrNameLst>
                                      </p:cBhvr>
                                      <p:tavLst>
                                        <p:tav tm="0">
                                          <p:val>
                                            <p:strVal val="#ppt_x"/>
                                          </p:val>
                                        </p:tav>
                                        <p:tav tm="100000">
                                          <p:val>
                                            <p:strVal val="#ppt_x"/>
                                          </p:val>
                                        </p:tav>
                                      </p:tavLst>
                                    </p:anim>
                                    <p:anim calcmode="lin" valueType="num">
                                      <p:cBhvr additive="base">
                                        <p:cTn id="20" dur="500" fill="hold"/>
                                        <p:tgtEl>
                                          <p:spTgt spid="225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additive="base">
                                        <p:cTn id="25" dur="500" fill="hold"/>
                                        <p:tgtEl>
                                          <p:spTgt spid="17412"/>
                                        </p:tgtEl>
                                        <p:attrNameLst>
                                          <p:attrName>ppt_x</p:attrName>
                                        </p:attrNameLst>
                                      </p:cBhvr>
                                      <p:tavLst>
                                        <p:tav tm="0">
                                          <p:val>
                                            <p:strVal val="#ppt_x"/>
                                          </p:val>
                                        </p:tav>
                                        <p:tav tm="100000">
                                          <p:val>
                                            <p:strVal val="#ppt_x"/>
                                          </p:val>
                                        </p:tav>
                                      </p:tavLst>
                                    </p:anim>
                                    <p:anim calcmode="lin" valueType="num">
                                      <p:cBhvr additive="base">
                                        <p:cTn id="26" dur="500" fill="hold"/>
                                        <p:tgtEl>
                                          <p:spTgt spid="174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044"/>
                                        </p:tgtEl>
                                        <p:attrNameLst>
                                          <p:attrName>style.visibility</p:attrName>
                                        </p:attrNameLst>
                                      </p:cBhvr>
                                      <p:to>
                                        <p:strVal val="visible"/>
                                      </p:to>
                                    </p:set>
                                    <p:anim calcmode="lin" valueType="num">
                                      <p:cBhvr additive="base">
                                        <p:cTn id="29" dur="500" fill="hold"/>
                                        <p:tgtEl>
                                          <p:spTgt spid="42044"/>
                                        </p:tgtEl>
                                        <p:attrNameLst>
                                          <p:attrName>ppt_x</p:attrName>
                                        </p:attrNameLst>
                                      </p:cBhvr>
                                      <p:tavLst>
                                        <p:tav tm="0">
                                          <p:val>
                                            <p:strVal val="#ppt_x"/>
                                          </p:val>
                                        </p:tav>
                                        <p:tav tm="100000">
                                          <p:val>
                                            <p:strVal val="#ppt_x"/>
                                          </p:val>
                                        </p:tav>
                                      </p:tavLst>
                                    </p:anim>
                                    <p:anim calcmode="lin" valueType="num">
                                      <p:cBhvr additive="base">
                                        <p:cTn id="30" dur="500" fill="hold"/>
                                        <p:tgtEl>
                                          <p:spTgt spid="4204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390"/>
                                        </p:tgtEl>
                                        <p:attrNameLst>
                                          <p:attrName>style.visibility</p:attrName>
                                        </p:attrNameLst>
                                      </p:cBhvr>
                                      <p:to>
                                        <p:strVal val="visible"/>
                                      </p:to>
                                    </p:set>
                                    <p:anim calcmode="lin" valueType="num">
                                      <p:cBhvr additive="base">
                                        <p:cTn id="35" dur="500" fill="hold"/>
                                        <p:tgtEl>
                                          <p:spTgt spid="16390"/>
                                        </p:tgtEl>
                                        <p:attrNameLst>
                                          <p:attrName>ppt_x</p:attrName>
                                        </p:attrNameLst>
                                      </p:cBhvr>
                                      <p:tavLst>
                                        <p:tav tm="0">
                                          <p:val>
                                            <p:strVal val="#ppt_x"/>
                                          </p:val>
                                        </p:tav>
                                        <p:tav tm="100000">
                                          <p:val>
                                            <p:strVal val="#ppt_x"/>
                                          </p:val>
                                        </p:tav>
                                      </p:tavLst>
                                    </p:anim>
                                    <p:anim calcmode="lin" valueType="num">
                                      <p:cBhvr additive="base">
                                        <p:cTn id="36"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grpId="1" nodeType="clickEffect">
                                  <p:stCondLst>
                                    <p:cond delay="0"/>
                                  </p:stCondLst>
                                  <p:childTnLst>
                                    <p:animClr clrSpc="rgb" dir="cw">
                                      <p:cBhvr override="childStyle">
                                        <p:cTn id="40" dur="100" fill="hold"/>
                                        <p:tgtEl>
                                          <p:spTgt spid="16390"/>
                                        </p:tgtEl>
                                        <p:attrNameLst>
                                          <p:attrName>style.color</p:attrName>
                                        </p:attrNameLst>
                                      </p:cBhvr>
                                      <p:to>
                                        <a:schemeClr val="accent2"/>
                                      </p:to>
                                    </p:animClr>
                                    <p:animClr clrSpc="rgb" dir="cw">
                                      <p:cBhvr>
                                        <p:cTn id="41" dur="100" fill="hold"/>
                                        <p:tgtEl>
                                          <p:spTgt spid="16390"/>
                                        </p:tgtEl>
                                        <p:attrNameLst>
                                          <p:attrName>fillcolor</p:attrName>
                                        </p:attrNameLst>
                                      </p:cBhvr>
                                      <p:to>
                                        <a:schemeClr val="accent2"/>
                                      </p:to>
                                    </p:animClr>
                                    <p:set>
                                      <p:cBhvr>
                                        <p:cTn id="42" dur="100" fill="hold"/>
                                        <p:tgtEl>
                                          <p:spTgt spid="16390"/>
                                        </p:tgtEl>
                                        <p:attrNameLst>
                                          <p:attrName>fill.type</p:attrName>
                                        </p:attrNameLst>
                                      </p:cBhvr>
                                      <p:to>
                                        <p:strVal val="solid"/>
                                      </p:to>
                                    </p:set>
                                    <p:set>
                                      <p:cBhvr>
                                        <p:cTn id="43" dur="100" fill="hold"/>
                                        <p:tgtEl>
                                          <p:spTgt spid="16390"/>
                                        </p:tgtEl>
                                        <p:attrNameLst>
                                          <p:attrName>fill.on</p:attrName>
                                        </p:attrNameLst>
                                      </p:cBhvr>
                                      <p:to>
                                        <p:strVal val="true"/>
                                      </p:to>
                                    </p:set>
                                    <p:animRot by="120000">
                                      <p:cBhvr>
                                        <p:cTn id="44" dur="100" fill="hold">
                                          <p:stCondLst>
                                            <p:cond delay="0"/>
                                          </p:stCondLst>
                                        </p:cTn>
                                        <p:tgtEl>
                                          <p:spTgt spid="16390"/>
                                        </p:tgtEl>
                                        <p:attrNameLst>
                                          <p:attrName>r</p:attrName>
                                        </p:attrNameLst>
                                      </p:cBhvr>
                                    </p:animRot>
                                    <p:animRot by="-240000">
                                      <p:cBhvr>
                                        <p:cTn id="45" dur="200" fill="hold">
                                          <p:stCondLst>
                                            <p:cond delay="200"/>
                                          </p:stCondLst>
                                        </p:cTn>
                                        <p:tgtEl>
                                          <p:spTgt spid="16390"/>
                                        </p:tgtEl>
                                        <p:attrNameLst>
                                          <p:attrName>r</p:attrName>
                                        </p:attrNameLst>
                                      </p:cBhvr>
                                    </p:animRot>
                                    <p:animRot by="240000">
                                      <p:cBhvr>
                                        <p:cTn id="46" dur="200" fill="hold">
                                          <p:stCondLst>
                                            <p:cond delay="400"/>
                                          </p:stCondLst>
                                        </p:cTn>
                                        <p:tgtEl>
                                          <p:spTgt spid="16390"/>
                                        </p:tgtEl>
                                        <p:attrNameLst>
                                          <p:attrName>r</p:attrName>
                                        </p:attrNameLst>
                                      </p:cBhvr>
                                    </p:animRot>
                                    <p:animRot by="-240000">
                                      <p:cBhvr>
                                        <p:cTn id="47" dur="200" fill="hold">
                                          <p:stCondLst>
                                            <p:cond delay="600"/>
                                          </p:stCondLst>
                                        </p:cTn>
                                        <p:tgtEl>
                                          <p:spTgt spid="16390"/>
                                        </p:tgtEl>
                                        <p:attrNameLst>
                                          <p:attrName>r</p:attrName>
                                        </p:attrNameLst>
                                      </p:cBhvr>
                                    </p:animRot>
                                    <p:animRot by="120000">
                                      <p:cBhvr>
                                        <p:cTn id="48" dur="200" fill="hold">
                                          <p:stCondLst>
                                            <p:cond delay="800"/>
                                          </p:stCondLst>
                                        </p:cTn>
                                        <p:tgtEl>
                                          <p:spTgt spid="163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0" grpId="1" animBg="1"/>
      <p:bldP spid="420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a:xfrm>
            <a:off x="-180975" y="260350"/>
            <a:ext cx="8002588" cy="993775"/>
          </a:xfrm>
        </p:spPr>
        <p:txBody>
          <a:bodyPr/>
          <a:lstStyle/>
          <a:p>
            <a:pPr eaLnBrk="1" hangingPunct="1"/>
            <a:r>
              <a:rPr lang="it-IT" sz="3200" smtClean="0">
                <a:solidFill>
                  <a:srgbClr val="B40000"/>
                </a:solidFill>
              </a:rPr>
              <a:t>Giunge alla nostra osservazione…</a:t>
            </a:r>
          </a:p>
        </p:txBody>
      </p:sp>
      <p:sp>
        <p:nvSpPr>
          <p:cNvPr id="18434" name="Segnaposto contenuto 2"/>
          <p:cNvSpPr>
            <a:spLocks noGrp="1"/>
          </p:cNvSpPr>
          <p:nvPr>
            <p:ph idx="1"/>
          </p:nvPr>
        </p:nvSpPr>
        <p:spPr>
          <a:xfrm>
            <a:off x="323850" y="2492375"/>
            <a:ext cx="6913563" cy="5040313"/>
          </a:xfrm>
        </p:spPr>
        <p:txBody>
          <a:bodyPr lIns="18000" tIns="0" rIns="18000" bIns="0"/>
          <a:lstStyle/>
          <a:p>
            <a:pPr eaLnBrk="1" hangingPunct="1">
              <a:buFont typeface="Arial" charset="0"/>
              <a:buNone/>
            </a:pPr>
            <a:r>
              <a:rPr lang="it-IT" sz="1800" b="1" smtClean="0"/>
              <a:t>Esame obiettivo all’ingresso:</a:t>
            </a:r>
            <a:r>
              <a:rPr lang="it-IT" sz="1800" smtClean="0"/>
              <a:t> </a:t>
            </a:r>
          </a:p>
          <a:p>
            <a:pPr eaLnBrk="1" hangingPunct="1"/>
            <a:r>
              <a:rPr lang="it-IT" sz="1800" smtClean="0"/>
              <a:t>	</a:t>
            </a:r>
            <a:r>
              <a:rPr lang="it-IT" sz="1800" smtClean="0">
                <a:solidFill>
                  <a:schemeClr val="hlink"/>
                </a:solidFill>
              </a:rPr>
              <a:t>Bozze frontali prominenti, facies allungata, rima buccale aperta, dismorfismi auricolari</a:t>
            </a:r>
            <a:r>
              <a:rPr lang="it-IT" sz="1800" smtClean="0"/>
              <a:t>. </a:t>
            </a:r>
          </a:p>
          <a:p>
            <a:pPr eaLnBrk="1" hangingPunct="1"/>
            <a:r>
              <a:rPr lang="it-IT" sz="1800" smtClean="0">
                <a:solidFill>
                  <a:schemeClr val="hlink"/>
                </a:solidFill>
              </a:rPr>
              <a:t>Motricità limitata dall’ipostenia, presenza di movimenti afinalistici di capo ed arti con tendenza al sorriso afinalistico.</a:t>
            </a:r>
            <a:r>
              <a:rPr lang="it-IT" sz="1800" smtClean="0"/>
              <a:t> </a:t>
            </a:r>
            <a:r>
              <a:rPr lang="it-IT" sz="1800" smtClean="0">
                <a:solidFill>
                  <a:schemeClr val="hlink"/>
                </a:solidFill>
              </a:rPr>
              <a:t>ROT rotulei elicitabili con difficoltà</a:t>
            </a:r>
            <a:r>
              <a:rPr lang="it-IT" sz="1800" smtClean="0"/>
              <a:t>. </a:t>
            </a:r>
          </a:p>
          <a:p>
            <a:pPr eaLnBrk="1" hangingPunct="1"/>
            <a:r>
              <a:rPr lang="it-IT" sz="1800" smtClean="0"/>
              <a:t>	</a:t>
            </a:r>
            <a:r>
              <a:rPr lang="it-IT" sz="1800" smtClean="0">
                <a:solidFill>
                  <a:schemeClr val="hlink"/>
                </a:solidFill>
              </a:rPr>
              <a:t>Ipotonia muscolare generalizzata</a:t>
            </a:r>
            <a:r>
              <a:rPr lang="it-IT" sz="1800" smtClean="0"/>
              <a:t>, </a:t>
            </a:r>
            <a:r>
              <a:rPr lang="it-IT" sz="1800" smtClean="0">
                <a:solidFill>
                  <a:schemeClr val="hlink"/>
                </a:solidFill>
              </a:rPr>
              <a:t>trofismo muscolare ai limiti inferiori della norma. Mantiene la posizione seduta imposta con sostegno bimanuale. Buon controllo del capo, lassità legamentosa alle estremità distali degli arti. Deambulazione autonoma non possibile. Con sostegno attivo bimanuale accenna qualche passo. </a:t>
            </a:r>
            <a:endParaRPr lang="it-IT" sz="1800" smtClean="0"/>
          </a:p>
          <a:p>
            <a:pPr eaLnBrk="1" hangingPunct="1"/>
            <a:r>
              <a:rPr lang="it-IT" sz="1800" smtClean="0"/>
              <a:t>	</a:t>
            </a:r>
            <a:r>
              <a:rPr lang="it-IT" sz="1800" smtClean="0">
                <a:solidFill>
                  <a:schemeClr val="hlink"/>
                </a:solidFill>
              </a:rPr>
              <a:t>Deviazione ulnare delle dita delle mani. Atteggiamento cifotico della colonna.</a:t>
            </a:r>
          </a:p>
          <a:p>
            <a:pPr eaLnBrk="1" hangingPunct="1">
              <a:buFont typeface="Arial" charset="0"/>
              <a:buNone/>
            </a:pPr>
            <a:endParaRPr lang="it-IT" sz="1800" smtClean="0">
              <a:solidFill>
                <a:schemeClr val="hlink"/>
              </a:solidFill>
            </a:endParaRPr>
          </a:p>
        </p:txBody>
      </p:sp>
      <p:pic>
        <p:nvPicPr>
          <p:cNvPr id="13" name="Immagine 12" descr="ROT 2.gif"/>
          <p:cNvPicPr>
            <a:picLocks noChangeAspect="1"/>
          </p:cNvPicPr>
          <p:nvPr/>
        </p:nvPicPr>
        <p:blipFill>
          <a:blip r:embed="rId2"/>
          <a:srcRect l="5000" t="6667" r="5000"/>
          <a:stretch>
            <a:fillRect/>
          </a:stretch>
        </p:blipFill>
        <p:spPr bwMode="auto">
          <a:xfrm>
            <a:off x="7308850" y="3429000"/>
            <a:ext cx="1676400" cy="1303338"/>
          </a:xfrm>
          <a:prstGeom prst="rect">
            <a:avLst/>
          </a:prstGeom>
          <a:noFill/>
          <a:ln w="9525">
            <a:noFill/>
            <a:miter lim="800000"/>
            <a:headEnd/>
            <a:tailEnd/>
          </a:ln>
        </p:spPr>
      </p:pic>
      <p:pic>
        <p:nvPicPr>
          <p:cNvPr id="23556" name="Picture 8" descr="ANd9GcQUKiVFJUZKSGR0nmAVnYnsclkQ9PAYOqPPWBxLgqgwgqEI7wRUCA"/>
          <p:cNvPicPr>
            <a:picLocks noChangeAspect="1" noChangeArrowheads="1"/>
          </p:cNvPicPr>
          <p:nvPr/>
        </p:nvPicPr>
        <p:blipFill>
          <a:blip r:embed="rId3"/>
          <a:srcRect/>
          <a:stretch>
            <a:fillRect/>
          </a:stretch>
        </p:blipFill>
        <p:spPr bwMode="auto">
          <a:xfrm>
            <a:off x="7596188" y="0"/>
            <a:ext cx="1547812" cy="1541463"/>
          </a:xfrm>
          <a:prstGeom prst="rect">
            <a:avLst/>
          </a:prstGeom>
          <a:noFill/>
          <a:ln w="9525">
            <a:noFill/>
            <a:miter lim="800000"/>
            <a:headEnd/>
            <a:tailEnd/>
          </a:ln>
        </p:spPr>
      </p:pic>
      <p:sp>
        <p:nvSpPr>
          <p:cNvPr id="19459" name="Rectangle 3"/>
          <p:cNvSpPr>
            <a:spLocks/>
          </p:cNvSpPr>
          <p:nvPr/>
        </p:nvSpPr>
        <p:spPr bwMode="auto">
          <a:xfrm>
            <a:off x="287338" y="1557338"/>
            <a:ext cx="8893175" cy="2016125"/>
          </a:xfrm>
          <a:prstGeom prst="rect">
            <a:avLst/>
          </a:prstGeom>
          <a:noFill/>
          <a:ln w="9525">
            <a:noFill/>
            <a:miter lim="800000"/>
            <a:headEnd/>
            <a:tailEnd/>
          </a:ln>
        </p:spPr>
        <p:txBody>
          <a:bodyPr/>
          <a:lstStyle/>
          <a:p>
            <a:pPr marL="342900" indent="-342900">
              <a:spcBef>
                <a:spcPct val="20000"/>
              </a:spcBef>
              <a:buFont typeface="Arial" charset="0"/>
              <a:buNone/>
            </a:pPr>
            <a:r>
              <a:rPr lang="it-IT" sz="2000" b="1">
                <a:latin typeface="Calibri" pitchFamily="34" charset="0"/>
              </a:rPr>
              <a:t>Età 3 anni e 10/12</a:t>
            </a:r>
            <a:r>
              <a:rPr lang="it-IT" sz="2000">
                <a:latin typeface="Calibri" pitchFamily="34" charset="0"/>
              </a:rPr>
              <a:t>, Peso= 10.12 Kg (&lt;&lt; 5° ct), </a:t>
            </a:r>
          </a:p>
          <a:p>
            <a:pPr marL="342900" indent="-342900">
              <a:spcBef>
                <a:spcPct val="20000"/>
              </a:spcBef>
              <a:buFont typeface="Arial" charset="0"/>
              <a:buNone/>
            </a:pPr>
            <a:r>
              <a:rPr lang="it-IT" sz="2000">
                <a:latin typeface="Calibri" pitchFamily="34" charset="0"/>
              </a:rPr>
              <a:t>Lunghezza= 89.5 cm (&lt;&lt; 5° ct), OFC= 49 cm (- 2DS/M)</a:t>
            </a:r>
          </a:p>
          <a:p>
            <a:pPr marL="342900" indent="-342900">
              <a:spcBef>
                <a:spcPct val="20000"/>
              </a:spcBef>
              <a:buFont typeface="Arial" charset="0"/>
              <a:buNone/>
            </a:pPr>
            <a:endParaRPr lang="it-IT" sz="2000">
              <a:latin typeface="Calibri" pitchFamily="34" charset="0"/>
            </a:endParaRPr>
          </a:p>
        </p:txBody>
      </p:sp>
      <p:pic>
        <p:nvPicPr>
          <p:cNvPr id="19668" name="Picture 43" descr="j0197722"/>
          <p:cNvPicPr>
            <a:picLocks noChangeAspect="1" noChangeArrowheads="1"/>
          </p:cNvPicPr>
          <p:nvPr/>
        </p:nvPicPr>
        <p:blipFill>
          <a:blip r:embed="rId4"/>
          <a:srcRect/>
          <a:stretch>
            <a:fillRect/>
          </a:stretch>
        </p:blipFill>
        <p:spPr bwMode="auto">
          <a:xfrm>
            <a:off x="6011863" y="1412875"/>
            <a:ext cx="1274762" cy="1260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668"/>
                                        </p:tgtEl>
                                        <p:attrNameLst>
                                          <p:attrName>style.visibility</p:attrName>
                                        </p:attrNameLst>
                                      </p:cBhvr>
                                      <p:to>
                                        <p:strVal val="visible"/>
                                      </p:to>
                                    </p:set>
                                    <p:anim calcmode="lin" valueType="num">
                                      <p:cBhvr additive="base">
                                        <p:cTn id="11" dur="500" fill="hold"/>
                                        <p:tgtEl>
                                          <p:spTgt spid="19668"/>
                                        </p:tgtEl>
                                        <p:attrNameLst>
                                          <p:attrName>ppt_x</p:attrName>
                                        </p:attrNameLst>
                                      </p:cBhvr>
                                      <p:tavLst>
                                        <p:tav tm="0">
                                          <p:val>
                                            <p:strVal val="#ppt_x"/>
                                          </p:val>
                                        </p:tav>
                                        <p:tav tm="100000">
                                          <p:val>
                                            <p:strVal val="#ppt_x"/>
                                          </p:val>
                                        </p:tav>
                                      </p:tavLst>
                                    </p:anim>
                                    <p:anim calcmode="lin" valueType="num">
                                      <p:cBhvr additive="base">
                                        <p:cTn id="12" dur="500" fill="hold"/>
                                        <p:tgtEl>
                                          <p:spTgt spid="1966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4">
                                            <p:txEl>
                                              <p:pRg st="0" end="0"/>
                                            </p:txEl>
                                          </p:spTgt>
                                        </p:tgtEl>
                                        <p:attrNameLst>
                                          <p:attrName>style.visibility</p:attrName>
                                        </p:attrNameLst>
                                      </p:cBhvr>
                                      <p:to>
                                        <p:strVal val="visible"/>
                                      </p:to>
                                    </p:set>
                                    <p:anim calcmode="lin" valueType="num">
                                      <p:cBhvr additive="base">
                                        <p:cTn id="1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4">
                                            <p:txEl>
                                              <p:pRg st="1" end="1"/>
                                            </p:txEl>
                                          </p:spTgt>
                                        </p:tgtEl>
                                        <p:attrNameLst>
                                          <p:attrName>style.visibility</p:attrName>
                                        </p:attrNameLst>
                                      </p:cBhvr>
                                      <p:to>
                                        <p:strVal val="visible"/>
                                      </p:to>
                                    </p:set>
                                    <p:anim calcmode="lin" valueType="num">
                                      <p:cBhvr additive="base">
                                        <p:cTn id="23"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434">
                                            <p:txEl>
                                              <p:pRg st="2" end="2"/>
                                            </p:txEl>
                                          </p:spTgt>
                                        </p:tgtEl>
                                        <p:attrNameLst>
                                          <p:attrName>style.visibility</p:attrName>
                                        </p:attrNameLst>
                                      </p:cBhvr>
                                      <p:to>
                                        <p:strVal val="visible"/>
                                      </p:to>
                                    </p:set>
                                    <p:anim calcmode="lin" valueType="num">
                                      <p:cBhvr additive="base">
                                        <p:cTn id="29"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iterate type="lt">
                                    <p:tmPct val="0"/>
                                  </p:iterate>
                                  <p:childTnLst>
                                    <p:set>
                                      <p:cBhvr>
                                        <p:cTn id="38" dur="1" fill="hold">
                                          <p:stCondLst>
                                            <p:cond delay="0"/>
                                          </p:stCondLst>
                                        </p:cTn>
                                        <p:tgtEl>
                                          <p:spTgt spid="18434">
                                            <p:txEl>
                                              <p:pRg st="3" end="3"/>
                                            </p:txEl>
                                          </p:spTgt>
                                        </p:tgtEl>
                                        <p:attrNameLst>
                                          <p:attrName>style.visibility</p:attrName>
                                        </p:attrNameLst>
                                      </p:cBhvr>
                                      <p:to>
                                        <p:strVal val="visible"/>
                                      </p:to>
                                    </p:set>
                                    <p:anim calcmode="lin" valueType="num">
                                      <p:cBhvr additive="base">
                                        <p:cTn id="39"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4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iterate type="lt">
                                    <p:tmPct val="0"/>
                                  </p:iterate>
                                  <p:childTnLst>
                                    <p:set>
                                      <p:cBhvr>
                                        <p:cTn id="44" dur="1" fill="hold">
                                          <p:stCondLst>
                                            <p:cond delay="0"/>
                                          </p:stCondLst>
                                        </p:cTn>
                                        <p:tgtEl>
                                          <p:spTgt spid="18434">
                                            <p:txEl>
                                              <p:pRg st="4" end="4"/>
                                            </p:txEl>
                                          </p:spTgt>
                                        </p:tgtEl>
                                        <p:attrNameLst>
                                          <p:attrName>style.visibility</p:attrName>
                                        </p:attrNameLst>
                                      </p:cBhvr>
                                      <p:to>
                                        <p:strVal val="visible"/>
                                      </p:to>
                                    </p:set>
                                    <p:anim calcmode="lin" valueType="num">
                                      <p:cBhvr additive="base">
                                        <p:cTn id="45"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4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allAtOnce"/>
      <p:bldP spid="194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ChangeArrowheads="1"/>
          </p:cNvSpPr>
          <p:nvPr/>
        </p:nvSpPr>
        <p:spPr bwMode="auto">
          <a:xfrm>
            <a:off x="1116013" y="4868863"/>
            <a:ext cx="3960812" cy="366712"/>
          </a:xfrm>
          <a:prstGeom prst="rect">
            <a:avLst/>
          </a:prstGeom>
          <a:noFill/>
          <a:ln w="9525">
            <a:noFill/>
            <a:miter lim="800000"/>
            <a:headEnd/>
            <a:tailEnd/>
          </a:ln>
        </p:spPr>
        <p:txBody>
          <a:bodyPr>
            <a:spAutoFit/>
          </a:bodyPr>
          <a:lstStyle/>
          <a:p>
            <a:pPr>
              <a:spcBef>
                <a:spcPct val="50000"/>
              </a:spcBef>
            </a:pPr>
            <a:endParaRPr lang="it-IT"/>
          </a:p>
        </p:txBody>
      </p:sp>
      <p:sp>
        <p:nvSpPr>
          <p:cNvPr id="19461" name="Text Box 5"/>
          <p:cNvSpPr txBox="1">
            <a:spLocks noChangeArrowheads="1"/>
          </p:cNvSpPr>
          <p:nvPr/>
        </p:nvSpPr>
        <p:spPr bwMode="auto">
          <a:xfrm>
            <a:off x="250825" y="0"/>
            <a:ext cx="4464050" cy="1004888"/>
          </a:xfrm>
          <a:prstGeom prst="rect">
            <a:avLst/>
          </a:prstGeom>
          <a:noFill/>
          <a:ln w="9525">
            <a:noFill/>
            <a:miter lim="800000"/>
            <a:headEnd/>
            <a:tailEnd/>
          </a:ln>
        </p:spPr>
        <p:txBody>
          <a:bodyPr>
            <a:spAutoFit/>
          </a:bodyPr>
          <a:lstStyle/>
          <a:p>
            <a:pPr>
              <a:spcBef>
                <a:spcPct val="50000"/>
              </a:spcBef>
            </a:pPr>
            <a:r>
              <a:rPr lang="it-IT" sz="2400" b="1">
                <a:solidFill>
                  <a:srgbClr val="B40000"/>
                </a:solidFill>
                <a:latin typeface="Calibri" pitchFamily="34" charset="0"/>
              </a:rPr>
              <a:t>Esami di laboratorio:</a:t>
            </a:r>
          </a:p>
          <a:p>
            <a:pPr>
              <a:spcBef>
                <a:spcPct val="50000"/>
              </a:spcBef>
            </a:pPr>
            <a:endParaRPr lang="it-IT" sz="2400" b="1">
              <a:solidFill>
                <a:srgbClr val="B40000"/>
              </a:solidFill>
              <a:latin typeface="Calibri" pitchFamily="34" charset="0"/>
            </a:endParaRPr>
          </a:p>
        </p:txBody>
      </p:sp>
      <p:sp>
        <p:nvSpPr>
          <p:cNvPr id="24579" name="Rectangle 6"/>
          <p:cNvSpPr>
            <a:spLocks/>
          </p:cNvSpPr>
          <p:nvPr/>
        </p:nvSpPr>
        <p:spPr bwMode="auto">
          <a:xfrm>
            <a:off x="1187450" y="4437063"/>
            <a:ext cx="5184775" cy="2652712"/>
          </a:xfrm>
          <a:prstGeom prst="rect">
            <a:avLst/>
          </a:prstGeom>
          <a:noFill/>
          <a:ln w="9525">
            <a:noFill/>
            <a:miter lim="800000"/>
            <a:headEnd/>
            <a:tailEnd/>
          </a:ln>
        </p:spPr>
        <p:txBody>
          <a:bodyPr/>
          <a:lstStyle/>
          <a:p>
            <a:pPr marL="342900" indent="-342900">
              <a:spcBef>
                <a:spcPct val="20000"/>
              </a:spcBef>
              <a:buFont typeface="Arial" charset="0"/>
              <a:buNone/>
            </a:pPr>
            <a:endParaRPr lang="it-IT" sz="3200">
              <a:latin typeface="Calibri" pitchFamily="34" charset="0"/>
            </a:endParaRPr>
          </a:p>
        </p:txBody>
      </p:sp>
      <p:sp>
        <p:nvSpPr>
          <p:cNvPr id="19463" name="Text Box 7"/>
          <p:cNvSpPr txBox="1">
            <a:spLocks noChangeArrowheads="1"/>
          </p:cNvSpPr>
          <p:nvPr/>
        </p:nvSpPr>
        <p:spPr bwMode="auto">
          <a:xfrm>
            <a:off x="395288" y="692150"/>
            <a:ext cx="3168650" cy="366713"/>
          </a:xfrm>
          <a:prstGeom prst="rect">
            <a:avLst/>
          </a:prstGeom>
          <a:noFill/>
          <a:ln w="9525">
            <a:noFill/>
            <a:miter lim="800000"/>
            <a:headEnd/>
            <a:tailEnd/>
          </a:ln>
        </p:spPr>
        <p:txBody>
          <a:bodyPr>
            <a:spAutoFit/>
          </a:bodyPr>
          <a:lstStyle/>
          <a:p>
            <a:pPr>
              <a:spcBef>
                <a:spcPct val="50000"/>
              </a:spcBef>
            </a:pPr>
            <a:r>
              <a:rPr lang="it-IT"/>
              <a:t>Emocromo:</a:t>
            </a:r>
          </a:p>
        </p:txBody>
      </p:sp>
      <p:graphicFrame>
        <p:nvGraphicFramePr>
          <p:cNvPr id="19794" name="Group 338"/>
          <p:cNvGraphicFramePr>
            <a:graphicFrameLocks noGrp="1"/>
          </p:cNvGraphicFramePr>
          <p:nvPr>
            <p:ph sz="half" idx="2"/>
          </p:nvPr>
        </p:nvGraphicFramePr>
        <p:xfrm>
          <a:off x="395288" y="1412875"/>
          <a:ext cx="7920038" cy="3053083"/>
        </p:xfrm>
        <a:graphic>
          <a:graphicData uri="http://schemas.openxmlformats.org/drawingml/2006/table">
            <a:tbl>
              <a:tblPr/>
              <a:tblGrid>
                <a:gridCol w="2200275"/>
                <a:gridCol w="2306638"/>
                <a:gridCol w="1830387"/>
                <a:gridCol w="1582738"/>
              </a:tblGrid>
              <a:tr h="2730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it-IT" sz="1600" b="0" i="0" u="none" strike="noStrike" cap="none" normalizeH="0" baseline="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20.01.2012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06.04.2012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14.07.2012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Hb</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9.3 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9.8 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8.2 g/dl</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RBC</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4.85 *10^6/</a:t>
                      </a:r>
                      <a:r>
                        <a:rPr kumimoji="0" lang="el-GR" sz="1600" b="0" i="0" u="none" strike="noStrike" cap="none" normalizeH="0" baseline="0" smtClean="0">
                          <a:ln>
                            <a:noFill/>
                          </a:ln>
                          <a:solidFill>
                            <a:schemeClr val="tx1"/>
                          </a:solidFill>
                          <a:effectLst/>
                          <a:latin typeface="Calibri" pitchFamily="34" charset="0"/>
                        </a:rPr>
                        <a:t>μ</a:t>
                      </a:r>
                      <a:r>
                        <a:rPr kumimoji="0" lang="it-IT" sz="1600" b="0" i="0" u="none" strike="noStrike" cap="none" normalizeH="0" baseline="0" smtClean="0">
                          <a:ln>
                            <a:noFill/>
                          </a:ln>
                          <a:solidFill>
                            <a:schemeClr val="tx1"/>
                          </a:solidFill>
                          <a:effectLst/>
                          <a:latin typeface="Calibri"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5.12 *10^6/</a:t>
                      </a:r>
                      <a:r>
                        <a:rPr kumimoji="0" lang="el-GR" sz="1600" b="0" i="0" u="none" strike="noStrike" cap="none" normalizeH="0" baseline="0" smtClean="0">
                          <a:ln>
                            <a:noFill/>
                          </a:ln>
                          <a:solidFill>
                            <a:schemeClr val="tx1"/>
                          </a:solidFill>
                          <a:effectLst/>
                          <a:latin typeface="Calibri" pitchFamily="34" charset="0"/>
                        </a:rPr>
                        <a:t>μ</a:t>
                      </a:r>
                      <a:r>
                        <a:rPr kumimoji="0" lang="it-IT" sz="1600" b="0" i="0" u="none" strike="noStrike" cap="none" normalizeH="0" baseline="0" smtClean="0">
                          <a:ln>
                            <a:noFill/>
                          </a:ln>
                          <a:solidFill>
                            <a:schemeClr val="tx1"/>
                          </a:solidFill>
                          <a:effectLst/>
                          <a:latin typeface="Calibri"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4.9 *10^6/</a:t>
                      </a:r>
                      <a:r>
                        <a:rPr kumimoji="0" lang="el-GR" sz="1600" b="0" i="0" u="none" strike="noStrike" cap="none" normalizeH="0" baseline="0" smtClean="0">
                          <a:ln>
                            <a:noFill/>
                          </a:ln>
                          <a:solidFill>
                            <a:schemeClr val="tx1"/>
                          </a:solidFill>
                          <a:effectLst/>
                          <a:latin typeface="Calibri" pitchFamily="34" charset="0"/>
                        </a:rPr>
                        <a:t>μ</a:t>
                      </a:r>
                      <a:r>
                        <a:rPr kumimoji="0" lang="it-IT" sz="1600" b="0" i="0" u="none" strike="noStrike" cap="none" normalizeH="0" baseline="0" smtClean="0">
                          <a:ln>
                            <a:noFill/>
                          </a:ln>
                          <a:solidFill>
                            <a:schemeClr val="tx1"/>
                          </a:solidFill>
                          <a:effectLst/>
                          <a:latin typeface="Calibri" pitchFamily="34" charset="0"/>
                        </a:rPr>
                        <a:t>L</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MCV</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69 fl (70-91 fl)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62.8 fl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57 fl</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MCH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21 picogr (23- 33 pg)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19 pg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hlink"/>
                          </a:solidFill>
                          <a:effectLst/>
                          <a:latin typeface="Calibri" pitchFamily="34" charset="0"/>
                        </a:rPr>
                        <a:t>16.8 pg</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MCHC</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30.5 </a:t>
                      </a:r>
                      <a:r>
                        <a:rPr kumimoji="0" lang="el-GR" sz="1600" b="0" i="0" u="none" strike="noStrike" cap="none" normalizeH="0" baseline="0" smtClean="0">
                          <a:ln>
                            <a:noFill/>
                          </a:ln>
                          <a:solidFill>
                            <a:schemeClr val="tx1"/>
                          </a:solidFill>
                          <a:effectLst/>
                          <a:latin typeface="Calibri" pitchFamily="34" charset="0"/>
                        </a:rPr>
                        <a:t>μ</a:t>
                      </a:r>
                      <a:r>
                        <a:rPr kumimoji="0" lang="it-IT" sz="1600" b="0" i="0" u="none" strike="noStrike" cap="none" normalizeH="0" baseline="0" smtClean="0">
                          <a:ln>
                            <a:noFill/>
                          </a:ln>
                          <a:solidFill>
                            <a:schemeClr val="tx1"/>
                          </a:solidFill>
                          <a:effectLst/>
                          <a:latin typeface="Calibri" pitchFamily="34" charset="0"/>
                        </a:rPr>
                        <a:t> g/dl (23- 33)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30 </a:t>
                      </a:r>
                      <a:r>
                        <a:rPr kumimoji="0" lang="el-GR" sz="1600" b="0" i="0" u="none" strike="noStrike" cap="none" normalizeH="0" baseline="0" smtClean="0">
                          <a:ln>
                            <a:noFill/>
                          </a:ln>
                          <a:solidFill>
                            <a:schemeClr val="tx1"/>
                          </a:solidFill>
                          <a:effectLst/>
                          <a:latin typeface="Calibri" pitchFamily="34" charset="0"/>
                        </a:rPr>
                        <a:t>μ</a:t>
                      </a:r>
                      <a:r>
                        <a:rPr kumimoji="0" lang="it-IT" sz="1600" b="0" i="0" u="none" strike="noStrike" cap="none" normalizeH="0" baseline="0" smtClean="0">
                          <a:ln>
                            <a:noFill/>
                          </a:ln>
                          <a:solidFill>
                            <a:schemeClr val="tx1"/>
                          </a:solidFill>
                          <a:effectLst/>
                          <a:latin typeface="Calibri" pitchFamily="34" charset="0"/>
                        </a:rPr>
                        <a:t> g/dl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29.5 </a:t>
                      </a:r>
                      <a:r>
                        <a:rPr kumimoji="0" lang="el-GR" sz="1600" b="0" i="0" u="none" strike="noStrike" cap="none" normalizeH="0" baseline="0" smtClean="0">
                          <a:ln>
                            <a:noFill/>
                          </a:ln>
                          <a:solidFill>
                            <a:schemeClr val="tx1"/>
                          </a:solidFill>
                          <a:effectLst/>
                          <a:latin typeface="Calibri" pitchFamily="34" charset="0"/>
                        </a:rPr>
                        <a:t>μ</a:t>
                      </a:r>
                      <a:r>
                        <a:rPr kumimoji="0" lang="it-IT" sz="1600" b="0" i="0" u="none" strike="noStrike" cap="none" normalizeH="0" baseline="0" smtClean="0">
                          <a:ln>
                            <a:noFill/>
                          </a:ln>
                          <a:solidFill>
                            <a:schemeClr val="tx1"/>
                          </a:solidFill>
                          <a:effectLst/>
                          <a:latin typeface="Calibri" pitchFamily="34" charset="0"/>
                        </a:rPr>
                        <a:t> g/dl</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Sideremia</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68 (16- 124 gr/dl)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80 gr/dl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it-IT"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Ferritina</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32 (20 200 ng/ml)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40 ng/ml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it-IT"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1" i="0" u="none" strike="noStrike" cap="none" normalizeH="0" baseline="0" smtClean="0">
                          <a:ln>
                            <a:noFill/>
                          </a:ln>
                          <a:solidFill>
                            <a:schemeClr val="tx1"/>
                          </a:solidFill>
                          <a:effectLst/>
                          <a:latin typeface="Calibri" pitchFamily="34" charset="0"/>
                        </a:rPr>
                        <a:t>Trasferrina</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it-IT"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2.2 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it-IT"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76" name="Text Box 120"/>
          <p:cNvSpPr txBox="1">
            <a:spLocks noChangeArrowheads="1"/>
          </p:cNvSpPr>
          <p:nvPr/>
        </p:nvSpPr>
        <p:spPr bwMode="auto">
          <a:xfrm>
            <a:off x="2700338" y="411163"/>
            <a:ext cx="5113337" cy="641350"/>
          </a:xfrm>
          <a:prstGeom prst="rect">
            <a:avLst/>
          </a:prstGeom>
          <a:noFill/>
          <a:ln w="9525">
            <a:noFill/>
            <a:miter lim="800000"/>
            <a:headEnd/>
            <a:tailEnd/>
          </a:ln>
        </p:spPr>
        <p:txBody>
          <a:bodyPr>
            <a:spAutoFit/>
          </a:bodyPr>
          <a:lstStyle/>
          <a:p>
            <a:pPr>
              <a:spcBef>
                <a:spcPct val="50000"/>
              </a:spcBef>
            </a:pPr>
            <a:r>
              <a:rPr lang="it-IT"/>
              <a:t>Isoelettroforesi dell’ Hb: riscontro di </a:t>
            </a:r>
            <a:r>
              <a:rPr lang="it-IT" b="1"/>
              <a:t>HbA2: </a:t>
            </a:r>
            <a:r>
              <a:rPr lang="it-IT"/>
              <a:t>2.5% (2.1- 3.3%), </a:t>
            </a:r>
            <a:r>
              <a:rPr lang="it-IT" b="1"/>
              <a:t>HbF:</a:t>
            </a:r>
            <a:r>
              <a:rPr lang="it-IT"/>
              <a:t> 1.3% (0- 2%)</a:t>
            </a:r>
          </a:p>
        </p:txBody>
      </p:sp>
      <p:pic>
        <p:nvPicPr>
          <p:cNvPr id="19669" name="Picture 45" descr="j0250762[1]"/>
          <p:cNvPicPr>
            <a:picLocks noChangeAspect="1" noChangeArrowheads="1"/>
          </p:cNvPicPr>
          <p:nvPr/>
        </p:nvPicPr>
        <p:blipFill>
          <a:blip r:embed="rId2"/>
          <a:srcRect/>
          <a:stretch>
            <a:fillRect/>
          </a:stretch>
        </p:blipFill>
        <p:spPr bwMode="auto">
          <a:xfrm rot="1969109">
            <a:off x="8101013" y="260350"/>
            <a:ext cx="469900" cy="1530350"/>
          </a:xfrm>
          <a:prstGeom prst="rect">
            <a:avLst/>
          </a:prstGeom>
          <a:noFill/>
          <a:ln w="9525">
            <a:noFill/>
            <a:miter lim="800000"/>
            <a:headEnd/>
            <a:tailEnd/>
          </a:ln>
        </p:spPr>
      </p:pic>
      <p:sp>
        <p:nvSpPr>
          <p:cNvPr id="21507" name="Rectangle 3"/>
          <p:cNvSpPr>
            <a:spLocks/>
          </p:cNvSpPr>
          <p:nvPr/>
        </p:nvSpPr>
        <p:spPr bwMode="auto">
          <a:xfrm>
            <a:off x="755650" y="4652963"/>
            <a:ext cx="8064500" cy="1439862"/>
          </a:xfrm>
          <a:prstGeom prst="rect">
            <a:avLst/>
          </a:prstGeom>
          <a:noFill/>
          <a:ln w="9525">
            <a:noFill/>
            <a:miter lim="800000"/>
            <a:headEnd/>
            <a:tailEnd/>
          </a:ln>
        </p:spPr>
        <p:txBody>
          <a:bodyPr/>
          <a:lstStyle/>
          <a:p>
            <a:pPr marL="342900" indent="-342900">
              <a:spcBef>
                <a:spcPct val="20000"/>
              </a:spcBef>
              <a:buFont typeface="Arial" charset="0"/>
              <a:buChar char="•"/>
            </a:pPr>
            <a:r>
              <a:rPr lang="it-IT" sz="2000" b="1">
                <a:solidFill>
                  <a:schemeClr val="hlink"/>
                </a:solidFill>
                <a:latin typeface="Calibri" pitchFamily="34" charset="0"/>
              </a:rPr>
              <a:t>Acido lattico: 3.8 mmol/L (v.n. &lt;2.2 moml/L)</a:t>
            </a:r>
          </a:p>
          <a:p>
            <a:pPr marL="342900" indent="-342900">
              <a:spcBef>
                <a:spcPct val="20000"/>
              </a:spcBef>
              <a:buFont typeface="Arial" charset="0"/>
              <a:buChar char="•"/>
            </a:pPr>
            <a:r>
              <a:rPr lang="it-IT" sz="2000" b="1">
                <a:latin typeface="Calibri" pitchFamily="34" charset="0"/>
              </a:rPr>
              <a:t>Aminoacidemia ed acilcarnitine:</a:t>
            </a:r>
            <a:r>
              <a:rPr lang="it-IT" sz="2000">
                <a:latin typeface="Calibri" pitchFamily="34" charset="0"/>
              </a:rPr>
              <a:t> nella norma; non riscontro di aumento di alanina. </a:t>
            </a:r>
          </a:p>
          <a:p>
            <a:pPr marL="342900" indent="-342900">
              <a:spcBef>
                <a:spcPct val="20000"/>
              </a:spcBef>
              <a:buFont typeface="Arial" charset="0"/>
              <a:buChar char="•"/>
            </a:pPr>
            <a:r>
              <a:rPr lang="it-IT" sz="2000" b="1">
                <a:latin typeface="Calibri" pitchFamily="34" charset="0"/>
              </a:rPr>
              <a:t>Indici di funzionalità epatica, pancreatica e renale:</a:t>
            </a:r>
            <a:r>
              <a:rPr lang="it-IT" sz="2000">
                <a:latin typeface="Calibri" pitchFamily="34" charset="0"/>
              </a:rPr>
              <a:t> nella norma;</a:t>
            </a:r>
          </a:p>
          <a:p>
            <a:pPr marL="342900" indent="-342900">
              <a:spcBef>
                <a:spcPct val="20000"/>
              </a:spcBef>
              <a:buFont typeface="Arial" charset="0"/>
              <a:buChar char="•"/>
            </a:pPr>
            <a:r>
              <a:rPr lang="it-IT" sz="2000" b="1">
                <a:latin typeface="Calibri" pitchFamily="34" charset="0"/>
              </a:rPr>
              <a:t>CPK:</a:t>
            </a:r>
            <a:r>
              <a:rPr lang="it-IT" sz="2000">
                <a:latin typeface="Calibri" pitchFamily="34" charset="0"/>
              </a:rPr>
              <a:t> nella norma</a:t>
            </a:r>
          </a:p>
          <a:p>
            <a:pPr marL="342900" indent="-342900">
              <a:spcBef>
                <a:spcPct val="20000"/>
              </a:spcBef>
              <a:buFont typeface="Arial" charset="0"/>
              <a:buChar char="•"/>
            </a:pPr>
            <a:r>
              <a:rPr lang="it-IT" sz="2000" b="1">
                <a:latin typeface="Calibri" pitchFamily="34" charset="0"/>
              </a:rPr>
              <a:t>Screening celiachia</a:t>
            </a:r>
            <a:r>
              <a:rPr lang="it-IT" sz="2000">
                <a:latin typeface="Calibri" pitchFamily="34" charset="0"/>
              </a:rPr>
              <a:t>: neg </a:t>
            </a:r>
          </a:p>
          <a:p>
            <a:pPr marL="342900" indent="-342900">
              <a:spcBef>
                <a:spcPct val="20000"/>
              </a:spcBef>
              <a:buFont typeface="Arial" charset="0"/>
              <a:buChar char="•"/>
            </a:pPr>
            <a:endParaRPr lang="it-IT"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ppt_x"/>
                                          </p:val>
                                        </p:tav>
                                        <p:tav tm="100000">
                                          <p:val>
                                            <p:strVal val="#ppt_x"/>
                                          </p:val>
                                        </p:tav>
                                      </p:tavLst>
                                    </p:anim>
                                    <p:anim calcmode="lin" valueType="num">
                                      <p:cBhvr additive="base">
                                        <p:cTn id="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500" fill="hold"/>
                                        <p:tgtEl>
                                          <p:spTgt spid="19463"/>
                                        </p:tgtEl>
                                        <p:attrNameLst>
                                          <p:attrName>ppt_x</p:attrName>
                                        </p:attrNameLst>
                                      </p:cBhvr>
                                      <p:tavLst>
                                        <p:tav tm="0">
                                          <p:val>
                                            <p:strVal val="#ppt_x"/>
                                          </p:val>
                                        </p:tav>
                                        <p:tav tm="100000">
                                          <p:val>
                                            <p:strVal val="#ppt_x"/>
                                          </p:val>
                                        </p:tav>
                                      </p:tavLst>
                                    </p:anim>
                                    <p:anim calcmode="lin" valueType="num">
                                      <p:cBhvr additive="base">
                                        <p:cTn id="14" dur="500" fill="hold"/>
                                        <p:tgtEl>
                                          <p:spTgt spid="1946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669"/>
                                        </p:tgtEl>
                                        <p:attrNameLst>
                                          <p:attrName>style.visibility</p:attrName>
                                        </p:attrNameLst>
                                      </p:cBhvr>
                                      <p:to>
                                        <p:strVal val="visible"/>
                                      </p:to>
                                    </p:set>
                                    <p:anim calcmode="lin" valueType="num">
                                      <p:cBhvr additive="base">
                                        <p:cTn id="17" dur="500" fill="hold"/>
                                        <p:tgtEl>
                                          <p:spTgt spid="19669"/>
                                        </p:tgtEl>
                                        <p:attrNameLst>
                                          <p:attrName>ppt_x</p:attrName>
                                        </p:attrNameLst>
                                      </p:cBhvr>
                                      <p:tavLst>
                                        <p:tav tm="0">
                                          <p:val>
                                            <p:strVal val="#ppt_x"/>
                                          </p:val>
                                        </p:tav>
                                        <p:tav tm="100000">
                                          <p:val>
                                            <p:strVal val="#ppt_x"/>
                                          </p:val>
                                        </p:tav>
                                      </p:tavLst>
                                    </p:anim>
                                    <p:anim calcmode="lin" valueType="num">
                                      <p:cBhvr additive="base">
                                        <p:cTn id="18" dur="500" fill="hold"/>
                                        <p:tgtEl>
                                          <p:spTgt spid="1966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794"/>
                                        </p:tgtEl>
                                        <p:attrNameLst>
                                          <p:attrName>style.visibility</p:attrName>
                                        </p:attrNameLst>
                                      </p:cBhvr>
                                      <p:to>
                                        <p:strVal val="visible"/>
                                      </p:to>
                                    </p:set>
                                    <p:anim calcmode="lin" valueType="num">
                                      <p:cBhvr additive="base">
                                        <p:cTn id="23" dur="500" fill="hold"/>
                                        <p:tgtEl>
                                          <p:spTgt spid="19794"/>
                                        </p:tgtEl>
                                        <p:attrNameLst>
                                          <p:attrName>ppt_x</p:attrName>
                                        </p:attrNameLst>
                                      </p:cBhvr>
                                      <p:tavLst>
                                        <p:tav tm="0">
                                          <p:val>
                                            <p:strVal val="#ppt_x"/>
                                          </p:val>
                                        </p:tav>
                                        <p:tav tm="100000">
                                          <p:val>
                                            <p:strVal val="#ppt_x"/>
                                          </p:val>
                                        </p:tav>
                                      </p:tavLst>
                                    </p:anim>
                                    <p:anim calcmode="lin" valueType="num">
                                      <p:cBhvr additive="base">
                                        <p:cTn id="24" dur="500" fill="hold"/>
                                        <p:tgtEl>
                                          <p:spTgt spid="197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576"/>
                                        </p:tgtEl>
                                        <p:attrNameLst>
                                          <p:attrName>style.visibility</p:attrName>
                                        </p:attrNameLst>
                                      </p:cBhvr>
                                      <p:to>
                                        <p:strVal val="visible"/>
                                      </p:to>
                                    </p:set>
                                    <p:anim calcmode="lin" valueType="num">
                                      <p:cBhvr additive="base">
                                        <p:cTn id="29" dur="500" fill="hold"/>
                                        <p:tgtEl>
                                          <p:spTgt spid="19576"/>
                                        </p:tgtEl>
                                        <p:attrNameLst>
                                          <p:attrName>ppt_x</p:attrName>
                                        </p:attrNameLst>
                                      </p:cBhvr>
                                      <p:tavLst>
                                        <p:tav tm="0">
                                          <p:val>
                                            <p:strVal val="#ppt_x"/>
                                          </p:val>
                                        </p:tav>
                                        <p:tav tm="100000">
                                          <p:val>
                                            <p:strVal val="#ppt_x"/>
                                          </p:val>
                                        </p:tav>
                                      </p:tavLst>
                                    </p:anim>
                                    <p:anim calcmode="lin" valueType="num">
                                      <p:cBhvr additive="base">
                                        <p:cTn id="30" dur="500" fill="hold"/>
                                        <p:tgtEl>
                                          <p:spTgt spid="1957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07">
                                            <p:txEl>
                                              <p:pRg st="0" end="0"/>
                                            </p:txEl>
                                          </p:spTgt>
                                        </p:tgtEl>
                                        <p:attrNameLst>
                                          <p:attrName>style.visibility</p:attrName>
                                        </p:attrNameLst>
                                      </p:cBhvr>
                                      <p:to>
                                        <p:strVal val="visible"/>
                                      </p:to>
                                    </p:set>
                                    <p:anim calcmode="lin" valueType="num">
                                      <p:cBhvr additive="base">
                                        <p:cTn id="3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507">
                                            <p:txEl>
                                              <p:pRg st="1" end="1"/>
                                            </p:txEl>
                                          </p:spTgt>
                                        </p:tgtEl>
                                        <p:attrNameLst>
                                          <p:attrName>style.visibility</p:attrName>
                                        </p:attrNameLst>
                                      </p:cBhvr>
                                      <p:to>
                                        <p:strVal val="visible"/>
                                      </p:to>
                                    </p:set>
                                    <p:anim calcmode="lin" valueType="num">
                                      <p:cBhvr additive="base">
                                        <p:cTn id="4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507">
                                            <p:txEl>
                                              <p:pRg st="2" end="2"/>
                                            </p:txEl>
                                          </p:spTgt>
                                        </p:tgtEl>
                                        <p:attrNameLst>
                                          <p:attrName>style.visibility</p:attrName>
                                        </p:attrNameLst>
                                      </p:cBhvr>
                                      <p:to>
                                        <p:strVal val="visible"/>
                                      </p:to>
                                    </p:set>
                                    <p:anim calcmode="lin" valueType="num">
                                      <p:cBhvr additive="base">
                                        <p:cTn id="4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507">
                                            <p:txEl>
                                              <p:pRg st="3" end="3"/>
                                            </p:txEl>
                                          </p:spTgt>
                                        </p:tgtEl>
                                        <p:attrNameLst>
                                          <p:attrName>style.visibility</p:attrName>
                                        </p:attrNameLst>
                                      </p:cBhvr>
                                      <p:to>
                                        <p:strVal val="visible"/>
                                      </p:to>
                                    </p:set>
                                    <p:anim calcmode="lin" valueType="num">
                                      <p:cBhvr additive="base">
                                        <p:cTn id="53"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507">
                                            <p:txEl>
                                              <p:pRg st="4" end="4"/>
                                            </p:txEl>
                                          </p:spTgt>
                                        </p:tgtEl>
                                        <p:attrNameLst>
                                          <p:attrName>style.visibility</p:attrName>
                                        </p:attrNameLst>
                                      </p:cBhvr>
                                      <p:to>
                                        <p:strVal val="visible"/>
                                      </p:to>
                                    </p:set>
                                    <p:anim calcmode="lin" valueType="num">
                                      <p:cBhvr additive="base">
                                        <p:cTn id="5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3" grpId="0"/>
      <p:bldP spid="19576"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p:cNvSpPr>
          <p:nvPr/>
        </p:nvSpPr>
        <p:spPr bwMode="auto">
          <a:xfrm>
            <a:off x="431800" y="3573463"/>
            <a:ext cx="3779838" cy="719137"/>
          </a:xfrm>
          <a:prstGeom prst="rect">
            <a:avLst/>
          </a:prstGeom>
          <a:noFill/>
          <a:ln w="9525">
            <a:noFill/>
            <a:miter lim="800000"/>
            <a:headEnd/>
            <a:tailEnd/>
          </a:ln>
        </p:spPr>
        <p:txBody>
          <a:bodyPr anchor="ctr"/>
          <a:lstStyle/>
          <a:p>
            <a:pPr algn="ctr"/>
            <a:r>
              <a:rPr lang="it-IT" sz="2400" b="1">
                <a:solidFill>
                  <a:srgbClr val="B40000"/>
                </a:solidFill>
                <a:latin typeface="Calibri" pitchFamily="34" charset="0"/>
              </a:rPr>
              <a:t>Consulenze specialistiche</a:t>
            </a:r>
          </a:p>
        </p:txBody>
      </p:sp>
      <p:sp>
        <p:nvSpPr>
          <p:cNvPr id="21513" name="Rectangle 9"/>
          <p:cNvSpPr>
            <a:spLocks noChangeArrowheads="1"/>
          </p:cNvSpPr>
          <p:nvPr/>
        </p:nvSpPr>
        <p:spPr bwMode="auto">
          <a:xfrm>
            <a:off x="34925" y="4437063"/>
            <a:ext cx="5500688" cy="2027237"/>
          </a:xfrm>
          <a:prstGeom prst="rect">
            <a:avLst/>
          </a:prstGeom>
          <a:noFill/>
          <a:ln w="9525">
            <a:noFill/>
            <a:miter lim="800000"/>
            <a:headEnd/>
            <a:tailEnd/>
          </a:ln>
        </p:spPr>
        <p:txBody>
          <a:bodyPr wrap="none">
            <a:spAutoFit/>
          </a:bodyPr>
          <a:lstStyle/>
          <a:p>
            <a:pPr lvl="1">
              <a:lnSpc>
                <a:spcPct val="90000"/>
              </a:lnSpc>
              <a:spcBef>
                <a:spcPct val="20000"/>
              </a:spcBef>
              <a:buFont typeface="Arial" charset="0"/>
              <a:buChar char="•"/>
            </a:pPr>
            <a:r>
              <a:rPr lang="it-IT" sz="2400">
                <a:solidFill>
                  <a:schemeClr val="hlink"/>
                </a:solidFill>
                <a:latin typeface="Calibri" pitchFamily="34" charset="0"/>
              </a:rPr>
              <a:t> </a:t>
            </a:r>
            <a:r>
              <a:rPr lang="it-IT" sz="2400" b="1">
                <a:solidFill>
                  <a:schemeClr val="hlink"/>
                </a:solidFill>
                <a:latin typeface="Calibri" pitchFamily="34" charset="0"/>
              </a:rPr>
              <a:t>Consulenza NPI</a:t>
            </a:r>
            <a:r>
              <a:rPr lang="it-IT" sz="2400">
                <a:solidFill>
                  <a:schemeClr val="hlink"/>
                </a:solidFill>
                <a:latin typeface="Calibri" pitchFamily="34" charset="0"/>
              </a:rPr>
              <a:t>: Griffith-scales: QS 49</a:t>
            </a:r>
          </a:p>
          <a:p>
            <a:pPr lvl="1">
              <a:lnSpc>
                <a:spcPct val="90000"/>
              </a:lnSpc>
              <a:spcBef>
                <a:spcPct val="20000"/>
              </a:spcBef>
              <a:buFont typeface="Arial" charset="0"/>
              <a:buChar char="•"/>
            </a:pPr>
            <a:endParaRPr lang="it-IT" sz="2400">
              <a:solidFill>
                <a:schemeClr val="hlink"/>
              </a:solidFill>
              <a:latin typeface="Calibri" pitchFamily="34" charset="0"/>
            </a:endParaRPr>
          </a:p>
          <a:p>
            <a:pPr lvl="1">
              <a:lnSpc>
                <a:spcPct val="90000"/>
              </a:lnSpc>
              <a:spcBef>
                <a:spcPct val="20000"/>
              </a:spcBef>
              <a:buFont typeface="Arial" charset="0"/>
              <a:buChar char="•"/>
            </a:pPr>
            <a:r>
              <a:rPr lang="it-IT" sz="2400" b="1">
                <a:latin typeface="Calibri" pitchFamily="34" charset="0"/>
              </a:rPr>
              <a:t>Visita oculistica:</a:t>
            </a:r>
            <a:r>
              <a:rPr lang="it-IT" sz="2400">
                <a:latin typeface="Calibri" pitchFamily="34" charset="0"/>
              </a:rPr>
              <a:t> nella norma</a:t>
            </a:r>
          </a:p>
          <a:p>
            <a:pPr lvl="1">
              <a:lnSpc>
                <a:spcPct val="90000"/>
              </a:lnSpc>
              <a:spcBef>
                <a:spcPct val="20000"/>
              </a:spcBef>
              <a:buFont typeface="Arial" charset="0"/>
              <a:buChar char="•"/>
            </a:pPr>
            <a:endParaRPr lang="it-IT" sz="2400">
              <a:latin typeface="Calibri" pitchFamily="34" charset="0"/>
            </a:endParaRPr>
          </a:p>
          <a:p>
            <a:pPr lvl="1">
              <a:lnSpc>
                <a:spcPct val="90000"/>
              </a:lnSpc>
              <a:spcBef>
                <a:spcPct val="20000"/>
              </a:spcBef>
              <a:buFont typeface="Arial" charset="0"/>
              <a:buChar char="•"/>
            </a:pPr>
            <a:r>
              <a:rPr lang="it-IT" sz="2400" b="1">
                <a:latin typeface="Calibri" pitchFamily="34" charset="0"/>
              </a:rPr>
              <a:t>ABR:</a:t>
            </a:r>
            <a:r>
              <a:rPr lang="it-IT" sz="2400">
                <a:latin typeface="Calibri" pitchFamily="34" charset="0"/>
              </a:rPr>
              <a:t> nella norma</a:t>
            </a:r>
          </a:p>
        </p:txBody>
      </p:sp>
      <p:sp>
        <p:nvSpPr>
          <p:cNvPr id="21514" name="Rectangle 10"/>
          <p:cNvSpPr>
            <a:spLocks noChangeArrowheads="1"/>
          </p:cNvSpPr>
          <p:nvPr/>
        </p:nvSpPr>
        <p:spPr bwMode="auto">
          <a:xfrm>
            <a:off x="250825" y="1125538"/>
            <a:ext cx="8893175" cy="1917700"/>
          </a:xfrm>
          <a:prstGeom prst="rect">
            <a:avLst/>
          </a:prstGeom>
          <a:noFill/>
          <a:ln w="9525">
            <a:noFill/>
            <a:miter lim="800000"/>
            <a:headEnd/>
            <a:tailEnd/>
          </a:ln>
        </p:spPr>
        <p:txBody>
          <a:bodyPr>
            <a:spAutoFit/>
          </a:bodyPr>
          <a:lstStyle/>
          <a:p>
            <a:pPr>
              <a:buFontTx/>
              <a:buChar char="•"/>
            </a:pPr>
            <a:r>
              <a:rPr lang="it-IT" sz="2400">
                <a:latin typeface="Calibri" pitchFamily="34" charset="0"/>
              </a:rPr>
              <a:t> </a:t>
            </a:r>
            <a:r>
              <a:rPr lang="it-IT" sz="2400" b="1">
                <a:latin typeface="Calibri" pitchFamily="34" charset="0"/>
              </a:rPr>
              <a:t>Ecografia addominale</a:t>
            </a:r>
            <a:r>
              <a:rPr lang="it-IT" sz="2400">
                <a:latin typeface="Calibri" pitchFamily="34" charset="0"/>
              </a:rPr>
              <a:t>: negativa. </a:t>
            </a:r>
          </a:p>
          <a:p>
            <a:pPr>
              <a:buFontTx/>
              <a:buChar char="•"/>
            </a:pPr>
            <a:endParaRPr lang="it-IT" sz="2400">
              <a:latin typeface="Calibri" pitchFamily="34" charset="0"/>
            </a:endParaRPr>
          </a:p>
          <a:p>
            <a:pPr>
              <a:buFontTx/>
              <a:buChar char="•"/>
            </a:pPr>
            <a:r>
              <a:rPr lang="it-IT" sz="2400">
                <a:latin typeface="Calibri" pitchFamily="34" charset="0"/>
              </a:rPr>
              <a:t> </a:t>
            </a:r>
            <a:r>
              <a:rPr lang="it-IT" sz="2400" b="1">
                <a:latin typeface="Calibri" pitchFamily="34" charset="0"/>
              </a:rPr>
              <a:t>Studio di velocità di conduzione motoria e sensitiva</a:t>
            </a:r>
            <a:r>
              <a:rPr lang="it-IT" sz="2400">
                <a:latin typeface="Calibri" pitchFamily="34" charset="0"/>
              </a:rPr>
              <a:t>: nella norma;</a:t>
            </a:r>
          </a:p>
          <a:p>
            <a:pPr>
              <a:buFontTx/>
              <a:buChar char="•"/>
            </a:pPr>
            <a:endParaRPr lang="it-IT" sz="2400">
              <a:latin typeface="Calibri" pitchFamily="34" charset="0"/>
            </a:endParaRPr>
          </a:p>
          <a:p>
            <a:pPr>
              <a:buFontTx/>
              <a:buChar char="•"/>
            </a:pPr>
            <a:r>
              <a:rPr lang="it-IT" sz="2400" b="1">
                <a:latin typeface="Calibri" pitchFamily="34" charset="0"/>
              </a:rPr>
              <a:t>EMG:</a:t>
            </a:r>
            <a:r>
              <a:rPr lang="it-IT" sz="2400">
                <a:latin typeface="Calibri" pitchFamily="34" charset="0"/>
              </a:rPr>
              <a:t> nella norma</a:t>
            </a:r>
          </a:p>
        </p:txBody>
      </p:sp>
      <p:sp>
        <p:nvSpPr>
          <p:cNvPr id="21515" name="Text Box 11"/>
          <p:cNvSpPr txBox="1">
            <a:spLocks noChangeArrowheads="1"/>
          </p:cNvSpPr>
          <p:nvPr/>
        </p:nvSpPr>
        <p:spPr bwMode="auto">
          <a:xfrm>
            <a:off x="601663" y="476250"/>
            <a:ext cx="3322637" cy="633413"/>
          </a:xfrm>
          <a:prstGeom prst="rect">
            <a:avLst/>
          </a:prstGeom>
          <a:noFill/>
          <a:ln w="9525">
            <a:noFill/>
            <a:miter lim="800000"/>
            <a:headEnd/>
            <a:tailEnd/>
          </a:ln>
        </p:spPr>
        <p:txBody>
          <a:bodyPr anchor="ctr"/>
          <a:lstStyle/>
          <a:p>
            <a:pPr>
              <a:spcBef>
                <a:spcPct val="50000"/>
              </a:spcBef>
            </a:pPr>
            <a:r>
              <a:rPr lang="it-IT" sz="2400" b="1">
                <a:solidFill>
                  <a:srgbClr val="B40000"/>
                </a:solidFill>
                <a:latin typeface="Calibri" pitchFamily="34" charset="0"/>
              </a:rPr>
              <a:t>Indagini  strumentali:</a:t>
            </a:r>
            <a:br>
              <a:rPr lang="it-IT" sz="2400" b="1">
                <a:solidFill>
                  <a:srgbClr val="B40000"/>
                </a:solidFill>
                <a:latin typeface="Calibri" pitchFamily="34" charset="0"/>
              </a:rPr>
            </a:br>
            <a:endParaRPr lang="it-IT" sz="2400" b="1">
              <a:solidFill>
                <a:srgbClr val="B4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5">
                                            <p:txEl>
                                              <p:pRg st="0" end="0"/>
                                            </p:txEl>
                                          </p:spTgt>
                                        </p:tgtEl>
                                        <p:attrNameLst>
                                          <p:attrName>style.visibility</p:attrName>
                                        </p:attrNameLst>
                                      </p:cBhvr>
                                      <p:to>
                                        <p:strVal val="visible"/>
                                      </p:to>
                                    </p:set>
                                    <p:anim calcmode="lin" valueType="num">
                                      <p:cBhvr additive="base">
                                        <p:cTn id="7" dur="500" fill="hold"/>
                                        <p:tgtEl>
                                          <p:spTgt spid="21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ppt_x"/>
                                          </p:val>
                                        </p:tav>
                                        <p:tav tm="100000">
                                          <p:val>
                                            <p:strVal val="#ppt_x"/>
                                          </p:val>
                                        </p:tav>
                                      </p:tavLst>
                                    </p:anim>
                                    <p:anim calcmode="lin" valueType="num">
                                      <p:cBhvr additive="base">
                                        <p:cTn id="14"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3"/>
                                        </p:tgtEl>
                                        <p:attrNameLst>
                                          <p:attrName>style.visibility</p:attrName>
                                        </p:attrNameLst>
                                      </p:cBhvr>
                                      <p:to>
                                        <p:strVal val="visible"/>
                                      </p:to>
                                    </p:set>
                                    <p:anim calcmode="lin" valueType="num">
                                      <p:cBhvr additive="base">
                                        <p:cTn id="25" dur="500" fill="hold"/>
                                        <p:tgtEl>
                                          <p:spTgt spid="21513"/>
                                        </p:tgtEl>
                                        <p:attrNameLst>
                                          <p:attrName>ppt_x</p:attrName>
                                        </p:attrNameLst>
                                      </p:cBhvr>
                                      <p:tavLst>
                                        <p:tav tm="0">
                                          <p:val>
                                            <p:strVal val="#ppt_x"/>
                                          </p:val>
                                        </p:tav>
                                        <p:tav tm="100000">
                                          <p:val>
                                            <p:strVal val="#ppt_x"/>
                                          </p:val>
                                        </p:tav>
                                      </p:tavLst>
                                    </p:anim>
                                    <p:anim calcmode="lin" valueType="num">
                                      <p:cBhvr additive="base">
                                        <p:cTn id="26"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3" grpId="0"/>
      <p:bldP spid="2151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6715</TotalTime>
  <Words>1867</Words>
  <Application>Microsoft Office PowerPoint</Application>
  <PresentationFormat>Presentazione su schermo (4:3)</PresentationFormat>
  <Paragraphs>305</Paragraphs>
  <Slides>27</Slides>
  <Notes>1</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Casi clinici del mercoledì</vt:lpstr>
      <vt:lpstr>Paolo, 3 anni e 10 mesi</vt:lpstr>
      <vt:lpstr>Ipotonia</vt:lpstr>
      <vt:lpstr>Ipotonia</vt:lpstr>
      <vt:lpstr>Malattia mitocondriale?</vt:lpstr>
      <vt:lpstr>Diapositiva 6</vt:lpstr>
      <vt:lpstr>Giunge alla nostra osservazione…</vt:lpstr>
      <vt:lpstr>Diapositiva 8</vt:lpstr>
      <vt:lpstr>Diapositiva 9</vt:lpstr>
      <vt:lpstr>Differential diagnosis of neuromuscolar disorders presenting in Newborns</vt:lpstr>
      <vt:lpstr>Diagnosi differenziale</vt:lpstr>
      <vt:lpstr>Diagnosi differenziale</vt:lpstr>
      <vt:lpstr>Diapositiva 13</vt:lpstr>
      <vt:lpstr>Score malattia mitocondriale</vt:lpstr>
      <vt:lpstr>Mitocondriopatie</vt:lpstr>
      <vt:lpstr>Diapositiva 16</vt:lpstr>
      <vt:lpstr>Analisi diagnostiche nel sospetto di patologia mitocondriale effettuate</vt:lpstr>
      <vt:lpstr>OMIM</vt:lpstr>
      <vt:lpstr>MLASA</vt:lpstr>
      <vt:lpstr>Analisi in corso e…</vt:lpstr>
      <vt:lpstr>Take-home messages</vt:lpstr>
      <vt:lpstr>Diapositiva 22</vt:lpstr>
      <vt:lpstr>Diapositiva 23</vt:lpstr>
      <vt:lpstr>Flow-chart diagnosis</vt:lpstr>
      <vt:lpstr>Flow-chart diagnosis</vt:lpstr>
      <vt:lpstr>Diapositiva 26</vt:lpstr>
      <vt:lpstr>Score</vt:lpstr>
    </vt:vector>
  </TitlesOfParts>
  <Company>AOP FEDERICO II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Casi clinici del mercoledì</dc:title>
  <dc:creator>AOP FEDERICO II</dc:creator>
  <cp:lastModifiedBy>nuovo</cp:lastModifiedBy>
  <cp:revision>70</cp:revision>
  <dcterms:created xsi:type="dcterms:W3CDTF">2013-01-16T17:12:36Z</dcterms:created>
  <dcterms:modified xsi:type="dcterms:W3CDTF">2013-02-26T07:50:58Z</dcterms:modified>
</cp:coreProperties>
</file>